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50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9144000" cy="672084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166942"/>
            <a:ext cx="6213856" cy="5332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9427" y="2334895"/>
            <a:ext cx="7059295" cy="167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9427" y="3987165"/>
            <a:ext cx="3491229" cy="1004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06515" y="5946838"/>
            <a:ext cx="2615057" cy="6654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2945" y="487426"/>
            <a:ext cx="365810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3285616"/>
            <a:ext cx="7182484" cy="2583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gouv.fr/bo/21/Hebdo10/MENE2101543C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9144000" cy="6720840"/>
            <a:chOff x="0" y="12"/>
            <a:chExt cx="9144000" cy="67208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9144000" cy="672084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166942"/>
              <a:ext cx="6213856" cy="53322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38854" y="2325751"/>
            <a:ext cx="20459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FFFFF"/>
                </a:solidFill>
              </a:rPr>
              <a:t>C</a:t>
            </a:r>
            <a:r>
              <a:rPr sz="5400" spc="-25" dirty="0">
                <a:solidFill>
                  <a:srgbClr val="FFFFFF"/>
                </a:solidFill>
              </a:rPr>
              <a:t>A</a:t>
            </a:r>
            <a:r>
              <a:rPr sz="5400" spc="-5" dirty="0">
                <a:solidFill>
                  <a:srgbClr val="FFFFFF"/>
                </a:solidFill>
              </a:rPr>
              <a:t>PP</a:t>
            </a:r>
            <a:r>
              <a:rPr sz="5400" spc="-20" dirty="0">
                <a:solidFill>
                  <a:srgbClr val="FFFFFF"/>
                </a:solidFill>
              </a:rPr>
              <a:t>E</a:t>
            </a:r>
            <a:r>
              <a:rPr sz="5400" dirty="0">
                <a:solidFill>
                  <a:srgbClr val="FFFFFF"/>
                </a:solidFill>
              </a:rPr>
              <a:t>I</a:t>
            </a:r>
            <a:endParaRPr sz="5400"/>
          </a:p>
        </p:txBody>
      </p:sp>
      <p:sp>
        <p:nvSpPr>
          <p:cNvPr id="6" name="object 6"/>
          <p:cNvSpPr txBox="1"/>
          <p:nvPr/>
        </p:nvSpPr>
        <p:spPr>
          <a:xfrm>
            <a:off x="1293622" y="3160902"/>
            <a:ext cx="6536055" cy="1007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CADRE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REGLEMENTAIRE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ATTENDUS</a:t>
            </a:r>
            <a:endParaRPr sz="3200">
              <a:latin typeface="Calibri"/>
              <a:cs typeface="Calibri"/>
            </a:endParaRPr>
          </a:p>
          <a:p>
            <a:pPr marL="180340" algn="ctr">
              <a:lnSpc>
                <a:spcPct val="100000"/>
              </a:lnSpc>
              <a:spcBef>
                <a:spcPts val="50"/>
              </a:spcBef>
              <a:tabLst>
                <a:tab pos="1007744" algn="l"/>
              </a:tabLst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DES	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ÉPREUVES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9968" y="5098541"/>
            <a:ext cx="1414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IFM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13.12.23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3826" y="642741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445221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b="1" spc="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RTIFICAT</a:t>
            </a:r>
            <a:r>
              <a:rPr lang="fr-FR" b="1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spc="-14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D’APT</a:t>
            </a:r>
            <a:r>
              <a:rPr lang="fr-FR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</a:t>
            </a:r>
            <a:r>
              <a:rPr lang="fr-FR" b="1" spc="-13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</a:t>
            </a:r>
            <a:r>
              <a:rPr lang="fr-FR" b="1" spc="5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IONNELLE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fr-FR" b="1" spc="-5" dirty="0">
                <a:latin typeface="Arial" panose="020B0604020202020204" pitchFamily="34" charset="0"/>
                <a:cs typeface="Arial" panose="020B0604020202020204" pitchFamily="34" charset="0"/>
              </a:rPr>
              <a:t> PRATIQUES</a:t>
            </a:r>
            <a:r>
              <a:rPr lang="fr-FR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  L’ÉDUCATION  INCLUSIVE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4470" y="174751"/>
            <a:ext cx="36620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35" dirty="0"/>
              <a:t> </a:t>
            </a:r>
            <a:r>
              <a:rPr dirty="0"/>
              <a:t>2</a:t>
            </a:r>
            <a:r>
              <a:rPr spc="-50" dirty="0"/>
              <a:t> </a:t>
            </a:r>
            <a:r>
              <a:rPr spc="-25" dirty="0"/>
              <a:t>(1H)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26338"/>
            <a:ext cx="8075295" cy="4939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998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Présentation </a:t>
            </a:r>
            <a:r>
              <a:rPr sz="2400" spc="-5" dirty="0">
                <a:latin typeface="Calibri"/>
                <a:cs typeface="Calibri"/>
              </a:rPr>
              <a:t>d’un dossier élaboré par </a:t>
            </a:r>
            <a:r>
              <a:rPr sz="2400" dirty="0">
                <a:latin typeface="Calibri"/>
                <a:cs typeface="Calibri"/>
              </a:rPr>
              <a:t>le candidat </a:t>
            </a:r>
            <a:r>
              <a:rPr sz="2400" spc="-5" dirty="0">
                <a:latin typeface="Calibri"/>
                <a:cs typeface="Calibri"/>
              </a:rPr>
              <a:t>(25 pages </a:t>
            </a:r>
            <a:r>
              <a:rPr sz="2400" dirty="0">
                <a:latin typeface="Calibri"/>
                <a:cs typeface="Calibri"/>
              </a:rPr>
              <a:t> maximum, </a:t>
            </a:r>
            <a:r>
              <a:rPr sz="2400" spc="-5" dirty="0">
                <a:latin typeface="Calibri"/>
                <a:cs typeface="Calibri"/>
              </a:rPr>
              <a:t>communiqué </a:t>
            </a:r>
            <a:r>
              <a:rPr sz="2400" dirty="0">
                <a:latin typeface="Calibri"/>
                <a:cs typeface="Calibri"/>
              </a:rPr>
              <a:t>au </a:t>
            </a:r>
            <a:r>
              <a:rPr sz="2400" spc="-5" dirty="0">
                <a:latin typeface="Calibri"/>
                <a:cs typeface="Calibri"/>
              </a:rPr>
              <a:t>plus </a:t>
            </a:r>
            <a:r>
              <a:rPr sz="2400" dirty="0">
                <a:latin typeface="Calibri"/>
                <a:cs typeface="Calibri"/>
              </a:rPr>
              <a:t>tard </a:t>
            </a:r>
            <a:r>
              <a:rPr sz="2400" spc="-5" dirty="0">
                <a:latin typeface="Calibri"/>
                <a:cs typeface="Calibri"/>
              </a:rPr>
              <a:t>15 jours </a:t>
            </a:r>
            <a:r>
              <a:rPr sz="2400" dirty="0">
                <a:latin typeface="Calibri"/>
                <a:cs typeface="Calibri"/>
              </a:rPr>
              <a:t>avant la </a:t>
            </a:r>
            <a:r>
              <a:rPr sz="2400" spc="-5" dirty="0">
                <a:latin typeface="Calibri"/>
                <a:cs typeface="Calibri"/>
              </a:rPr>
              <a:t>date de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l’épreuve)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portant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pratique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professionnelle</a:t>
            </a:r>
            <a:r>
              <a:rPr sz="2400" dirty="0">
                <a:latin typeface="Calibri"/>
                <a:cs typeface="Calibri"/>
              </a:rPr>
              <a:t> -</a:t>
            </a:r>
            <a:r>
              <a:rPr sz="2400" spc="54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15 </a:t>
            </a:r>
            <a:r>
              <a:rPr sz="2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entretien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  <a:p>
            <a:pPr marL="12700" marR="54610" algn="just">
              <a:lnSpc>
                <a:spcPct val="100899"/>
              </a:lnSpc>
              <a:spcBef>
                <a:spcPts val="580"/>
              </a:spcBef>
              <a:buChar char="-"/>
              <a:tabLst>
                <a:tab pos="180340" algn="l"/>
              </a:tabLst>
            </a:pPr>
            <a:r>
              <a:rPr sz="2300" i="1" dirty="0">
                <a:latin typeface="Calibri"/>
                <a:cs typeface="Calibri"/>
              </a:rPr>
              <a:t>une </a:t>
            </a:r>
            <a:r>
              <a:rPr sz="2300" i="1" spc="-5" dirty="0">
                <a:latin typeface="Calibri"/>
                <a:cs typeface="Calibri"/>
              </a:rPr>
              <a:t>sélection </a:t>
            </a:r>
            <a:r>
              <a:rPr sz="2300" i="1" dirty="0">
                <a:latin typeface="Calibri"/>
                <a:cs typeface="Calibri"/>
              </a:rPr>
              <a:t>de </a:t>
            </a:r>
            <a:r>
              <a:rPr sz="2300" i="1" spc="-5" dirty="0">
                <a:latin typeface="Calibri"/>
                <a:cs typeface="Calibri"/>
              </a:rPr>
              <a:t>documents choisis par le candidat </a:t>
            </a:r>
            <a:r>
              <a:rPr sz="2300" i="1" dirty="0">
                <a:latin typeface="Calibri"/>
                <a:cs typeface="Calibri"/>
              </a:rPr>
              <a:t>pour étayer </a:t>
            </a:r>
            <a:r>
              <a:rPr sz="2300" i="1" spc="-25" dirty="0">
                <a:latin typeface="Calibri"/>
                <a:cs typeface="Calibri"/>
              </a:rPr>
              <a:t>sa </a:t>
            </a:r>
            <a:r>
              <a:rPr sz="2300" i="1" spc="-20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pratique</a:t>
            </a:r>
            <a:r>
              <a:rPr sz="2300" i="1" spc="-10" dirty="0">
                <a:latin typeface="Calibri"/>
                <a:cs typeface="Calibri"/>
              </a:rPr>
              <a:t> </a:t>
            </a:r>
            <a:r>
              <a:rPr sz="2300" i="1" spc="-15" dirty="0">
                <a:latin typeface="Calibri"/>
                <a:cs typeface="Calibri"/>
              </a:rPr>
              <a:t>professionnelle</a:t>
            </a:r>
            <a:endParaRPr sz="2300">
              <a:latin typeface="Calibri"/>
              <a:cs typeface="Calibri"/>
            </a:endParaRPr>
          </a:p>
          <a:p>
            <a:pPr marL="12700" marR="11430" algn="just">
              <a:lnSpc>
                <a:spcPts val="2750"/>
              </a:lnSpc>
              <a:spcBef>
                <a:spcPts val="580"/>
              </a:spcBef>
              <a:buChar char="-"/>
              <a:tabLst>
                <a:tab pos="182245" algn="l"/>
              </a:tabLst>
            </a:pPr>
            <a:r>
              <a:rPr sz="2300" i="1" spc="-5" dirty="0">
                <a:latin typeface="Calibri"/>
                <a:cs typeface="Calibri"/>
              </a:rPr>
              <a:t>un texte rédigé par </a:t>
            </a:r>
            <a:r>
              <a:rPr sz="2300" i="1" dirty="0">
                <a:latin typeface="Calibri"/>
                <a:cs typeface="Calibri"/>
              </a:rPr>
              <a:t>le </a:t>
            </a:r>
            <a:r>
              <a:rPr sz="2300" i="1" spc="-5" dirty="0">
                <a:latin typeface="Calibri"/>
                <a:cs typeface="Calibri"/>
              </a:rPr>
              <a:t>candidat dans lequel </a:t>
            </a:r>
            <a:r>
              <a:rPr sz="2300" i="1" dirty="0">
                <a:latin typeface="Calibri"/>
                <a:cs typeface="Calibri"/>
              </a:rPr>
              <a:t>il </a:t>
            </a:r>
            <a:r>
              <a:rPr sz="2300" i="1" spc="-10" dirty="0">
                <a:latin typeface="Calibri"/>
                <a:cs typeface="Calibri"/>
              </a:rPr>
              <a:t>justifie </a:t>
            </a:r>
            <a:r>
              <a:rPr sz="2300" i="1" dirty="0">
                <a:latin typeface="Calibri"/>
                <a:cs typeface="Calibri"/>
              </a:rPr>
              <a:t>et </a:t>
            </a:r>
            <a:r>
              <a:rPr sz="2300" i="1" spc="-5" dirty="0">
                <a:latin typeface="Calibri"/>
                <a:cs typeface="Calibri"/>
              </a:rPr>
              <a:t>commente </a:t>
            </a:r>
            <a:r>
              <a:rPr sz="2300" i="1" dirty="0">
                <a:latin typeface="Calibri"/>
                <a:cs typeface="Calibri"/>
              </a:rPr>
              <a:t> son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choix</a:t>
            </a:r>
            <a:r>
              <a:rPr sz="2300" i="1" spc="-1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documentaire pour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faire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valoir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dirty="0">
                <a:latin typeface="Calibri"/>
                <a:cs typeface="Calibri"/>
              </a:rPr>
              <a:t>la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cohérence</a:t>
            </a:r>
            <a:r>
              <a:rPr sz="2300" i="1" spc="15" dirty="0">
                <a:latin typeface="Calibri"/>
                <a:cs typeface="Calibri"/>
              </a:rPr>
              <a:t> </a:t>
            </a:r>
            <a:r>
              <a:rPr sz="2300" i="1" spc="-10" dirty="0">
                <a:latin typeface="Calibri"/>
                <a:cs typeface="Calibri"/>
              </a:rPr>
              <a:t>de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son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action</a:t>
            </a:r>
            <a:endParaRPr sz="2300">
              <a:latin typeface="Calibri"/>
              <a:cs typeface="Calibri"/>
            </a:endParaRPr>
          </a:p>
          <a:p>
            <a:pPr marL="12700" marR="9525" algn="just">
              <a:lnSpc>
                <a:spcPct val="99600"/>
              </a:lnSpc>
              <a:spcBef>
                <a:spcPts val="484"/>
              </a:spcBef>
              <a:buChar char="-"/>
              <a:tabLst>
                <a:tab pos="267335" algn="l"/>
              </a:tabLst>
            </a:pPr>
            <a:r>
              <a:rPr sz="2300" i="1" spc="-5" dirty="0">
                <a:latin typeface="Calibri"/>
                <a:cs typeface="Calibri"/>
              </a:rPr>
              <a:t>pour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témoigner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de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sa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capacité</a:t>
            </a:r>
            <a:r>
              <a:rPr sz="2300" i="1" dirty="0">
                <a:latin typeface="Calibri"/>
                <a:cs typeface="Calibri"/>
              </a:rPr>
              <a:t> à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identifier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les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questions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ou 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difficultés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rencontrées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dans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son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activité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professionnelle,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pour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les </a:t>
            </a:r>
            <a:r>
              <a:rPr sz="2300" i="1" spc="-50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analyser</a:t>
            </a:r>
            <a:r>
              <a:rPr sz="2300" i="1" dirty="0">
                <a:latin typeface="Calibri"/>
                <a:cs typeface="Calibri"/>
              </a:rPr>
              <a:t> et</a:t>
            </a:r>
            <a:r>
              <a:rPr sz="2300" i="1" spc="5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avoir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une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approche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critique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des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réponses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mises</a:t>
            </a:r>
            <a:r>
              <a:rPr sz="2300" i="1" spc="509" dirty="0">
                <a:latin typeface="Calibri"/>
                <a:cs typeface="Calibri"/>
              </a:rPr>
              <a:t> </a:t>
            </a:r>
            <a:r>
              <a:rPr sz="2300" i="1" spc="-5" dirty="0">
                <a:latin typeface="Calibri"/>
                <a:cs typeface="Calibri"/>
              </a:rPr>
              <a:t>en </a:t>
            </a:r>
            <a:r>
              <a:rPr sz="2300" i="1" dirty="0">
                <a:latin typeface="Calibri"/>
                <a:cs typeface="Calibri"/>
              </a:rPr>
              <a:t> </a:t>
            </a:r>
            <a:r>
              <a:rPr sz="2300" i="1" spc="-10" dirty="0">
                <a:latin typeface="Calibri"/>
                <a:cs typeface="Calibri"/>
              </a:rPr>
              <a:t>œuvre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4330" y="292353"/>
            <a:ext cx="59016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55" dirty="0"/>
              <a:t> </a:t>
            </a:r>
            <a:r>
              <a:rPr dirty="0"/>
              <a:t>3</a:t>
            </a:r>
            <a:r>
              <a:rPr spc="-15" dirty="0"/>
              <a:t> </a:t>
            </a:r>
            <a:r>
              <a:rPr dirty="0"/>
              <a:t>(30</a:t>
            </a:r>
            <a:r>
              <a:rPr spc="-30" dirty="0"/>
              <a:t> </a:t>
            </a:r>
            <a:r>
              <a:rPr spc="-15" dirty="0"/>
              <a:t>MINUTES)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37590"/>
            <a:ext cx="8077200" cy="412305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 algn="just">
              <a:lnSpc>
                <a:spcPct val="99600"/>
              </a:lnSpc>
              <a:spcBef>
                <a:spcPts val="11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Présentation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d’une</a:t>
            </a:r>
            <a:r>
              <a:rPr sz="2400" dirty="0">
                <a:latin typeface="Calibri"/>
                <a:cs typeface="Calibri"/>
              </a:rPr>
              <a:t> action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conduite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</a:t>
            </a:r>
            <a:r>
              <a:rPr sz="2400" dirty="0">
                <a:latin typeface="Calibri"/>
                <a:cs typeface="Calibri"/>
              </a:rPr>
              <a:t> le</a:t>
            </a:r>
            <a:r>
              <a:rPr sz="2400" spc="5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candidat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témoignant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son </a:t>
            </a:r>
            <a:r>
              <a:rPr sz="2400" dirty="0">
                <a:latin typeface="Calibri"/>
                <a:cs typeface="Calibri"/>
              </a:rPr>
              <a:t>rôle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personne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ressource </a:t>
            </a:r>
            <a:r>
              <a:rPr sz="2400" dirty="0">
                <a:latin typeface="Calibri"/>
                <a:cs typeface="Calibri"/>
              </a:rPr>
              <a:t>en </a:t>
            </a:r>
            <a:r>
              <a:rPr sz="2400" spc="-5" dirty="0">
                <a:latin typeface="Calibri"/>
                <a:cs typeface="Calibri"/>
              </a:rPr>
              <a:t>matière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d’éducation </a:t>
            </a:r>
            <a:r>
              <a:rPr sz="2400" dirty="0">
                <a:latin typeface="Calibri"/>
                <a:cs typeface="Calibri"/>
              </a:rPr>
              <a:t>inclusive et </a:t>
            </a:r>
            <a:r>
              <a:rPr sz="2400" spc="-5" dirty="0">
                <a:latin typeface="Calibri"/>
                <a:cs typeface="Calibri"/>
              </a:rPr>
              <a:t>de sa </a:t>
            </a:r>
            <a:r>
              <a:rPr sz="2400" dirty="0">
                <a:latin typeface="Calibri"/>
                <a:cs typeface="Calibri"/>
              </a:rPr>
              <a:t>connaissance </a:t>
            </a:r>
            <a:r>
              <a:rPr sz="2400" spc="-5" dirty="0">
                <a:latin typeface="Calibri"/>
                <a:cs typeface="Calibri"/>
              </a:rPr>
              <a:t>des </a:t>
            </a:r>
            <a:r>
              <a:rPr sz="2400" dirty="0">
                <a:latin typeface="Calibri"/>
                <a:cs typeface="Calibri"/>
              </a:rPr>
              <a:t>modalités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scolarisation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 </a:t>
            </a:r>
            <a:r>
              <a:rPr sz="2400" dirty="0">
                <a:latin typeface="Calibri"/>
                <a:cs typeface="Calibri"/>
              </a:rPr>
              <a:t>élèves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BEP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61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échange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avec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commission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2400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spc="-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Calibri"/>
                <a:cs typeface="Calibri"/>
              </a:rPr>
              <a:t>support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écrit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ou</a:t>
            </a:r>
            <a:r>
              <a:rPr sz="2400" i="1" spc="-10" dirty="0">
                <a:latin typeface="Calibri"/>
                <a:cs typeface="Calibri"/>
              </a:rPr>
              <a:t> numérique</a:t>
            </a:r>
            <a:endParaRPr sz="2400" dirty="0">
              <a:latin typeface="Calibri"/>
              <a:cs typeface="Calibri"/>
            </a:endParaRPr>
          </a:p>
          <a:p>
            <a:pPr marL="403860" marR="404495" algn="ctr">
              <a:lnSpc>
                <a:spcPts val="3460"/>
              </a:lnSpc>
              <a:spcBef>
                <a:spcPts val="195"/>
              </a:spcBef>
            </a:pPr>
            <a:r>
              <a:rPr sz="2400" i="1" spc="-5" dirty="0">
                <a:latin typeface="Calibri"/>
                <a:cs typeface="Calibri"/>
              </a:rPr>
              <a:t>pour présenter une action </a:t>
            </a:r>
            <a:r>
              <a:rPr sz="2400" i="1" dirty="0">
                <a:latin typeface="Calibri"/>
                <a:cs typeface="Calibri"/>
              </a:rPr>
              <a:t>de </a:t>
            </a:r>
            <a:r>
              <a:rPr sz="2400" i="1" spc="-5" dirty="0">
                <a:latin typeface="Calibri"/>
                <a:cs typeface="Calibri"/>
              </a:rPr>
              <a:t>sensibilisation, d’information,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de valorisation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d’une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action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pédagogique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2400" i="1" dirty="0">
                <a:latin typeface="Calibri"/>
                <a:cs typeface="Calibri"/>
              </a:rPr>
              <a:t>à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destination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professionnels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l’éducation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ou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partenaires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8481" y="6435038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82414" y="1523539"/>
            <a:ext cx="1312545" cy="701040"/>
            <a:chOff x="4582414" y="1523539"/>
            <a:chExt cx="1312545" cy="7010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2414" y="1523539"/>
              <a:ext cx="1312164" cy="70099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21149" y="1533779"/>
              <a:ext cx="1235710" cy="6301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621149" y="1533779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10" h="630555">
                  <a:moveTo>
                    <a:pt x="0" y="105029"/>
                  </a:moveTo>
                  <a:lnTo>
                    <a:pt x="8254" y="64135"/>
                  </a:lnTo>
                  <a:lnTo>
                    <a:pt x="30734" y="30734"/>
                  </a:lnTo>
                  <a:lnTo>
                    <a:pt x="64135" y="8255"/>
                  </a:lnTo>
                  <a:lnTo>
                    <a:pt x="105028" y="0"/>
                  </a:lnTo>
                  <a:lnTo>
                    <a:pt x="1130680" y="0"/>
                  </a:lnTo>
                  <a:lnTo>
                    <a:pt x="1171575" y="8255"/>
                  </a:lnTo>
                  <a:lnTo>
                    <a:pt x="1204976" y="30734"/>
                  </a:lnTo>
                  <a:lnTo>
                    <a:pt x="1227454" y="64135"/>
                  </a:lnTo>
                  <a:lnTo>
                    <a:pt x="1235710" y="105029"/>
                  </a:lnTo>
                  <a:lnTo>
                    <a:pt x="1235710" y="525145"/>
                  </a:lnTo>
                  <a:lnTo>
                    <a:pt x="1227454" y="566038"/>
                  </a:lnTo>
                  <a:lnTo>
                    <a:pt x="1204976" y="599440"/>
                  </a:lnTo>
                  <a:lnTo>
                    <a:pt x="1171575" y="621919"/>
                  </a:lnTo>
                  <a:lnTo>
                    <a:pt x="1130680" y="630174"/>
                  </a:lnTo>
                  <a:lnTo>
                    <a:pt x="105028" y="630174"/>
                  </a:lnTo>
                  <a:lnTo>
                    <a:pt x="64135" y="621919"/>
                  </a:lnTo>
                  <a:lnTo>
                    <a:pt x="30734" y="599440"/>
                  </a:lnTo>
                  <a:lnTo>
                    <a:pt x="8254" y="566038"/>
                  </a:lnTo>
                  <a:lnTo>
                    <a:pt x="0" y="525145"/>
                  </a:lnTo>
                  <a:lnTo>
                    <a:pt x="0" y="105029"/>
                  </a:lnTo>
                  <a:close/>
                </a:path>
              </a:pathLst>
            </a:custGeom>
            <a:ln w="9523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154049" y="2280920"/>
            <a:ext cx="170815" cy="407034"/>
            <a:chOff x="5154049" y="2280920"/>
            <a:chExt cx="170815" cy="407034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54049" y="2280920"/>
              <a:ext cx="170417" cy="40690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89600" y="2295779"/>
              <a:ext cx="98805" cy="33362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189600" y="2295779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60" h="334010">
                  <a:moveTo>
                    <a:pt x="0" y="284225"/>
                  </a:moveTo>
                  <a:lnTo>
                    <a:pt x="24637" y="284225"/>
                  </a:lnTo>
                  <a:lnTo>
                    <a:pt x="24637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806" y="284225"/>
                  </a:lnTo>
                  <a:lnTo>
                    <a:pt x="49402" y="333629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521463" y="2739644"/>
            <a:ext cx="1460500" cy="2473960"/>
            <a:chOff x="4521463" y="2739644"/>
            <a:chExt cx="1460500" cy="247396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21463" y="2739644"/>
              <a:ext cx="1459973" cy="247345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9427" y="2755011"/>
              <a:ext cx="1383919" cy="239725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559427" y="2755011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759"/>
                  </a:moveTo>
                  <a:lnTo>
                    <a:pt x="4699" y="184276"/>
                  </a:lnTo>
                  <a:lnTo>
                    <a:pt x="18161" y="140969"/>
                  </a:lnTo>
                  <a:lnTo>
                    <a:pt x="39370" y="101726"/>
                  </a:lnTo>
                  <a:lnTo>
                    <a:pt x="67563" y="67563"/>
                  </a:lnTo>
                  <a:lnTo>
                    <a:pt x="101726" y="39369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2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192" y="39369"/>
                  </a:lnTo>
                  <a:lnTo>
                    <a:pt x="1316355" y="67563"/>
                  </a:lnTo>
                  <a:lnTo>
                    <a:pt x="1344549" y="101726"/>
                  </a:lnTo>
                  <a:lnTo>
                    <a:pt x="1365758" y="140969"/>
                  </a:lnTo>
                  <a:lnTo>
                    <a:pt x="1379220" y="184276"/>
                  </a:lnTo>
                  <a:lnTo>
                    <a:pt x="1383919" y="230759"/>
                  </a:lnTo>
                  <a:lnTo>
                    <a:pt x="1383919" y="2166620"/>
                  </a:lnTo>
                  <a:lnTo>
                    <a:pt x="1379220" y="2213102"/>
                  </a:lnTo>
                  <a:lnTo>
                    <a:pt x="1365758" y="2256409"/>
                  </a:lnTo>
                  <a:lnTo>
                    <a:pt x="1344549" y="2295525"/>
                  </a:lnTo>
                  <a:lnTo>
                    <a:pt x="1316355" y="2329688"/>
                  </a:lnTo>
                  <a:lnTo>
                    <a:pt x="1282192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7" y="2397252"/>
                  </a:lnTo>
                  <a:lnTo>
                    <a:pt x="230632" y="2397252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2"/>
                  </a:lnTo>
                  <a:lnTo>
                    <a:pt x="67563" y="2329688"/>
                  </a:lnTo>
                  <a:lnTo>
                    <a:pt x="39370" y="2295525"/>
                  </a:lnTo>
                  <a:lnTo>
                    <a:pt x="18161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759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33271" y="2739644"/>
            <a:ext cx="1460500" cy="2473960"/>
            <a:chOff x="6033271" y="2739644"/>
            <a:chExt cx="1460500" cy="2473960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33271" y="2739644"/>
              <a:ext cx="1459973" cy="247345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070980" y="2755011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7" y="0"/>
                  </a:moveTo>
                  <a:lnTo>
                    <a:pt x="230759" y="0"/>
                  </a:lnTo>
                  <a:lnTo>
                    <a:pt x="184277" y="4699"/>
                  </a:lnTo>
                  <a:lnTo>
                    <a:pt x="140970" y="18161"/>
                  </a:lnTo>
                  <a:lnTo>
                    <a:pt x="101727" y="39369"/>
                  </a:lnTo>
                  <a:lnTo>
                    <a:pt x="67564" y="67563"/>
                  </a:lnTo>
                  <a:lnTo>
                    <a:pt x="39370" y="101726"/>
                  </a:lnTo>
                  <a:lnTo>
                    <a:pt x="18161" y="140969"/>
                  </a:lnTo>
                  <a:lnTo>
                    <a:pt x="4699" y="184276"/>
                  </a:lnTo>
                  <a:lnTo>
                    <a:pt x="0" y="230759"/>
                  </a:lnTo>
                  <a:lnTo>
                    <a:pt x="0" y="2166620"/>
                  </a:lnTo>
                  <a:lnTo>
                    <a:pt x="4699" y="2213102"/>
                  </a:lnTo>
                  <a:lnTo>
                    <a:pt x="18161" y="2256409"/>
                  </a:lnTo>
                  <a:lnTo>
                    <a:pt x="39370" y="2295525"/>
                  </a:lnTo>
                  <a:lnTo>
                    <a:pt x="67564" y="2329688"/>
                  </a:lnTo>
                  <a:lnTo>
                    <a:pt x="101727" y="2357882"/>
                  </a:lnTo>
                  <a:lnTo>
                    <a:pt x="140970" y="2379091"/>
                  </a:lnTo>
                  <a:lnTo>
                    <a:pt x="184277" y="2392553"/>
                  </a:lnTo>
                  <a:lnTo>
                    <a:pt x="230759" y="2397252"/>
                  </a:lnTo>
                  <a:lnTo>
                    <a:pt x="1153287" y="2397252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319" y="2357882"/>
                  </a:lnTo>
                  <a:lnTo>
                    <a:pt x="1316482" y="2329688"/>
                  </a:lnTo>
                  <a:lnTo>
                    <a:pt x="1344676" y="2295525"/>
                  </a:lnTo>
                  <a:lnTo>
                    <a:pt x="1365885" y="2256409"/>
                  </a:lnTo>
                  <a:lnTo>
                    <a:pt x="1379347" y="2213102"/>
                  </a:lnTo>
                  <a:lnTo>
                    <a:pt x="1384046" y="2166620"/>
                  </a:lnTo>
                  <a:lnTo>
                    <a:pt x="1384046" y="230759"/>
                  </a:lnTo>
                  <a:lnTo>
                    <a:pt x="1379347" y="184276"/>
                  </a:lnTo>
                  <a:lnTo>
                    <a:pt x="1365885" y="140969"/>
                  </a:lnTo>
                  <a:lnTo>
                    <a:pt x="1344676" y="101726"/>
                  </a:lnTo>
                  <a:lnTo>
                    <a:pt x="1316482" y="67563"/>
                  </a:lnTo>
                  <a:lnTo>
                    <a:pt x="1282319" y="39369"/>
                  </a:lnTo>
                  <a:lnTo>
                    <a:pt x="1243076" y="18161"/>
                  </a:lnTo>
                  <a:lnTo>
                    <a:pt x="1199769" y="4699"/>
                  </a:lnTo>
                  <a:lnTo>
                    <a:pt x="1153287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70980" y="2755011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759"/>
                  </a:moveTo>
                  <a:lnTo>
                    <a:pt x="4699" y="184276"/>
                  </a:lnTo>
                  <a:lnTo>
                    <a:pt x="18161" y="140969"/>
                  </a:lnTo>
                  <a:lnTo>
                    <a:pt x="39370" y="101726"/>
                  </a:lnTo>
                  <a:lnTo>
                    <a:pt x="67564" y="67563"/>
                  </a:lnTo>
                  <a:lnTo>
                    <a:pt x="101727" y="39369"/>
                  </a:lnTo>
                  <a:lnTo>
                    <a:pt x="140970" y="18161"/>
                  </a:lnTo>
                  <a:lnTo>
                    <a:pt x="184277" y="4699"/>
                  </a:lnTo>
                  <a:lnTo>
                    <a:pt x="230759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319" y="39369"/>
                  </a:lnTo>
                  <a:lnTo>
                    <a:pt x="1316482" y="67563"/>
                  </a:lnTo>
                  <a:lnTo>
                    <a:pt x="1344676" y="101726"/>
                  </a:lnTo>
                  <a:lnTo>
                    <a:pt x="1365885" y="140969"/>
                  </a:lnTo>
                  <a:lnTo>
                    <a:pt x="1379347" y="184276"/>
                  </a:lnTo>
                  <a:lnTo>
                    <a:pt x="1384046" y="230759"/>
                  </a:lnTo>
                  <a:lnTo>
                    <a:pt x="1384046" y="2166620"/>
                  </a:lnTo>
                  <a:lnTo>
                    <a:pt x="1379347" y="2213102"/>
                  </a:lnTo>
                  <a:lnTo>
                    <a:pt x="1365885" y="2256409"/>
                  </a:lnTo>
                  <a:lnTo>
                    <a:pt x="1344676" y="2295525"/>
                  </a:lnTo>
                  <a:lnTo>
                    <a:pt x="1316482" y="2329688"/>
                  </a:lnTo>
                  <a:lnTo>
                    <a:pt x="1282319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7" y="2397252"/>
                  </a:lnTo>
                  <a:lnTo>
                    <a:pt x="230759" y="2397252"/>
                  </a:lnTo>
                  <a:lnTo>
                    <a:pt x="184277" y="2392553"/>
                  </a:lnTo>
                  <a:lnTo>
                    <a:pt x="140970" y="2379091"/>
                  </a:lnTo>
                  <a:lnTo>
                    <a:pt x="101727" y="2357882"/>
                  </a:lnTo>
                  <a:lnTo>
                    <a:pt x="67564" y="2329688"/>
                  </a:lnTo>
                  <a:lnTo>
                    <a:pt x="39370" y="2295525"/>
                  </a:lnTo>
                  <a:lnTo>
                    <a:pt x="18161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759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779390" y="1561846"/>
            <a:ext cx="92265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ts val="141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Séance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45’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Entretien</a:t>
            </a:r>
            <a:r>
              <a:rPr sz="1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07763" y="2888106"/>
            <a:ext cx="1070610" cy="21170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0480" marR="5080" indent="1905" algn="ctr">
              <a:lnSpc>
                <a:spcPct val="98800"/>
              </a:lnSpc>
              <a:spcBef>
                <a:spcPts val="114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sz="1150" spc="-2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situation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professionnelle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15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étenc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pédagogiques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spécifiques</a:t>
            </a:r>
            <a:endParaRPr sz="1150">
              <a:latin typeface="Calibri"/>
              <a:cs typeface="Calibri"/>
            </a:endParaRPr>
          </a:p>
          <a:p>
            <a:pPr marL="12700" marR="216535">
              <a:lnSpc>
                <a:spcPct val="99500"/>
              </a:lnSpc>
              <a:spcBef>
                <a:spcPts val="35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Analyse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pratique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référence aux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aspects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théoriques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19825" y="2767711"/>
            <a:ext cx="1081405" cy="11893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765" marR="5080" indent="-2540" algn="ctr">
              <a:lnSpc>
                <a:spcPct val="97900"/>
              </a:lnSpc>
              <a:spcBef>
                <a:spcPts val="130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Dossier de </a:t>
            </a:r>
            <a:r>
              <a:rPr sz="1100" spc="-35" dirty="0">
                <a:solidFill>
                  <a:srgbClr val="FFFFFF"/>
                </a:solidFill>
                <a:latin typeface="Calibri"/>
                <a:cs typeface="Calibri"/>
              </a:rPr>
              <a:t>25 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pages maximum,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support de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rése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tat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84785" marR="128905" indent="-172720">
              <a:lnSpc>
                <a:spcPct val="96900"/>
              </a:lnSpc>
              <a:spcBef>
                <a:spcPts val="125"/>
              </a:spcBef>
              <a:tabLst>
                <a:tab pos="184785" algn="l"/>
              </a:tabLst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-	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Sélection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 structur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ée</a:t>
            </a:r>
            <a:r>
              <a:rPr sz="1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documents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9825" y="3941445"/>
            <a:ext cx="998219" cy="1189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98900"/>
              </a:lnSpc>
              <a:spcBef>
                <a:spcPts val="114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Texte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écrit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enta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et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justifia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ix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entaire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au  regard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cohérence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d’action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211376" y="147320"/>
            <a:ext cx="6732905" cy="13614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793875" marR="5080" indent="-1781810">
              <a:lnSpc>
                <a:spcPts val="5230"/>
              </a:lnSpc>
              <a:spcBef>
                <a:spcPts val="254"/>
              </a:spcBef>
            </a:pPr>
            <a:r>
              <a:rPr spc="-5" dirty="0"/>
              <a:t>DURÉE</a:t>
            </a:r>
            <a:r>
              <a:rPr spc="-210" dirty="0"/>
              <a:t> </a:t>
            </a:r>
            <a:r>
              <a:rPr spc="-5" dirty="0"/>
              <a:t>TOTALE</a:t>
            </a:r>
            <a:r>
              <a:rPr spc="-225" dirty="0"/>
              <a:t> </a:t>
            </a:r>
            <a:r>
              <a:rPr dirty="0"/>
              <a:t>DE</a:t>
            </a:r>
            <a:r>
              <a:rPr spc="-195" dirty="0"/>
              <a:t> </a:t>
            </a:r>
            <a:r>
              <a:rPr spc="-15" dirty="0"/>
              <a:t>L’EXAMEN </a:t>
            </a:r>
            <a:r>
              <a:rPr spc="-980" dirty="0"/>
              <a:t> </a:t>
            </a:r>
            <a:r>
              <a:rPr dirty="0"/>
              <a:t>(3</a:t>
            </a:r>
            <a:r>
              <a:rPr spc="-15" dirty="0"/>
              <a:t> </a:t>
            </a:r>
            <a:r>
              <a:rPr spc="-10" dirty="0"/>
              <a:t>ÉPREUVES)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Épreuve</a:t>
            </a:r>
            <a:r>
              <a:rPr spc="-25" dirty="0"/>
              <a:t> </a:t>
            </a:r>
            <a:r>
              <a:rPr dirty="0"/>
              <a:t>1</a:t>
            </a:r>
            <a:r>
              <a:rPr spc="-60" dirty="0"/>
              <a:t> </a:t>
            </a:r>
            <a:r>
              <a:rPr dirty="0"/>
              <a:t>=</a:t>
            </a:r>
            <a:r>
              <a:rPr spc="-20" dirty="0"/>
              <a:t> 1h30</a:t>
            </a: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Épreuve</a:t>
            </a:r>
            <a:r>
              <a:rPr spc="-30" dirty="0"/>
              <a:t> </a:t>
            </a:r>
            <a:r>
              <a:rPr dirty="0"/>
              <a:t>2</a:t>
            </a:r>
            <a:r>
              <a:rPr spc="-60" dirty="0"/>
              <a:t> </a:t>
            </a:r>
            <a:r>
              <a:rPr dirty="0"/>
              <a:t>=</a:t>
            </a:r>
            <a:r>
              <a:rPr spc="-25" dirty="0"/>
              <a:t> </a:t>
            </a:r>
            <a:r>
              <a:rPr spc="-30" dirty="0"/>
              <a:t>1h</a:t>
            </a: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Épreuve</a:t>
            </a:r>
            <a:r>
              <a:rPr spc="-25" dirty="0"/>
              <a:t> </a:t>
            </a:r>
            <a:r>
              <a:rPr dirty="0"/>
              <a:t>3</a:t>
            </a:r>
            <a:r>
              <a:rPr spc="-45" dirty="0"/>
              <a:t> </a:t>
            </a:r>
            <a:r>
              <a:rPr dirty="0"/>
              <a:t>=</a:t>
            </a:r>
            <a:r>
              <a:rPr spc="-35" dirty="0"/>
              <a:t> </a:t>
            </a:r>
            <a:r>
              <a:rPr spc="-5" dirty="0"/>
              <a:t>30</a:t>
            </a:r>
            <a:r>
              <a:rPr spc="-65" dirty="0"/>
              <a:t> </a:t>
            </a:r>
            <a:r>
              <a:rPr spc="-10" dirty="0"/>
              <a:t>minutes</a:t>
            </a: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TOTAL</a:t>
            </a:r>
            <a:r>
              <a:rPr spc="-114" dirty="0"/>
              <a:t> </a:t>
            </a:r>
            <a:r>
              <a:rPr dirty="0"/>
              <a:t>=</a:t>
            </a:r>
            <a:r>
              <a:rPr spc="-130" dirty="0"/>
              <a:t> </a:t>
            </a:r>
            <a:r>
              <a:rPr dirty="0"/>
              <a:t>3</a:t>
            </a:r>
            <a:r>
              <a:rPr spc="-130" dirty="0"/>
              <a:t> </a:t>
            </a:r>
            <a:r>
              <a:rPr spc="-10" dirty="0"/>
              <a:t>heures</a:t>
            </a: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/>
              <a:t>→</a:t>
            </a:r>
            <a:r>
              <a:rPr spc="-50" dirty="0"/>
              <a:t> </a:t>
            </a:r>
            <a:r>
              <a:rPr dirty="0"/>
              <a:t>compter</a:t>
            </a:r>
            <a:r>
              <a:rPr spc="-55" dirty="0"/>
              <a:t> </a:t>
            </a:r>
            <a:r>
              <a:rPr spc="-5" dirty="0"/>
              <a:t>4h</a:t>
            </a:r>
            <a:r>
              <a:rPr spc="-60" dirty="0"/>
              <a:t> </a:t>
            </a:r>
            <a:r>
              <a:rPr dirty="0"/>
              <a:t>maximum</a:t>
            </a:r>
            <a:r>
              <a:rPr spc="-65" dirty="0"/>
              <a:t> </a:t>
            </a:r>
            <a:r>
              <a:rPr dirty="0"/>
              <a:t>avec</a:t>
            </a:r>
            <a:r>
              <a:rPr spc="-35" dirty="0"/>
              <a:t> </a:t>
            </a:r>
            <a:r>
              <a:rPr dirty="0"/>
              <a:t>les</a:t>
            </a:r>
            <a:r>
              <a:rPr spc="-60" dirty="0"/>
              <a:t> </a:t>
            </a:r>
            <a:r>
              <a:rPr spc="-5" dirty="0"/>
              <a:t>temps</a:t>
            </a:r>
            <a:r>
              <a:rPr spc="-70" dirty="0"/>
              <a:t> </a:t>
            </a:r>
            <a:r>
              <a:rPr spc="-5" dirty="0"/>
              <a:t>de</a:t>
            </a:r>
            <a:r>
              <a:rPr spc="-40" dirty="0"/>
              <a:t> </a:t>
            </a:r>
            <a:r>
              <a:rPr spc="-5" dirty="0"/>
              <a:t>pause</a:t>
            </a:r>
            <a:r>
              <a:rPr spc="-35" dirty="0"/>
              <a:t> </a:t>
            </a:r>
            <a:r>
              <a:rPr dirty="0"/>
              <a:t>et</a:t>
            </a:r>
            <a:r>
              <a:rPr spc="-45" dirty="0"/>
              <a:t> </a:t>
            </a:r>
            <a:r>
              <a:rPr spc="-5" dirty="0"/>
              <a:t>de </a:t>
            </a:r>
            <a:r>
              <a:rPr spc="-530" dirty="0"/>
              <a:t> </a:t>
            </a:r>
            <a:r>
              <a:rPr spc="-15" dirty="0"/>
              <a:t>délibération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6069965" y="1531159"/>
            <a:ext cx="1312545" cy="1129665"/>
            <a:chOff x="6069965" y="1531159"/>
            <a:chExt cx="1312545" cy="1129665"/>
          </a:xfrm>
        </p:grpSpPr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69965" y="1531159"/>
              <a:ext cx="1312164" cy="70099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108192" y="154139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681" y="0"/>
                  </a:moveTo>
                  <a:lnTo>
                    <a:pt x="105029" y="0"/>
                  </a:lnTo>
                  <a:lnTo>
                    <a:pt x="64135" y="8254"/>
                  </a:lnTo>
                  <a:lnTo>
                    <a:pt x="30734" y="30734"/>
                  </a:lnTo>
                  <a:lnTo>
                    <a:pt x="8255" y="64135"/>
                  </a:lnTo>
                  <a:lnTo>
                    <a:pt x="0" y="105028"/>
                  </a:lnTo>
                  <a:lnTo>
                    <a:pt x="0" y="525145"/>
                  </a:lnTo>
                  <a:lnTo>
                    <a:pt x="8255" y="566038"/>
                  </a:lnTo>
                  <a:lnTo>
                    <a:pt x="30734" y="599439"/>
                  </a:lnTo>
                  <a:lnTo>
                    <a:pt x="64135" y="621918"/>
                  </a:lnTo>
                  <a:lnTo>
                    <a:pt x="105029" y="630174"/>
                  </a:lnTo>
                  <a:lnTo>
                    <a:pt x="1130681" y="630174"/>
                  </a:lnTo>
                  <a:lnTo>
                    <a:pt x="1171575" y="621918"/>
                  </a:lnTo>
                  <a:lnTo>
                    <a:pt x="1204976" y="599439"/>
                  </a:lnTo>
                  <a:lnTo>
                    <a:pt x="1227455" y="566038"/>
                  </a:lnTo>
                  <a:lnTo>
                    <a:pt x="1235710" y="525145"/>
                  </a:lnTo>
                  <a:lnTo>
                    <a:pt x="1235710" y="105028"/>
                  </a:lnTo>
                  <a:lnTo>
                    <a:pt x="1227455" y="64135"/>
                  </a:lnTo>
                  <a:lnTo>
                    <a:pt x="1204976" y="30734"/>
                  </a:lnTo>
                  <a:lnTo>
                    <a:pt x="1171575" y="8254"/>
                  </a:lnTo>
                  <a:lnTo>
                    <a:pt x="1130681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08192" y="154139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5" y="64135"/>
                  </a:lnTo>
                  <a:lnTo>
                    <a:pt x="30734" y="30734"/>
                  </a:lnTo>
                  <a:lnTo>
                    <a:pt x="64135" y="8254"/>
                  </a:lnTo>
                  <a:lnTo>
                    <a:pt x="105029" y="0"/>
                  </a:lnTo>
                  <a:lnTo>
                    <a:pt x="1130681" y="0"/>
                  </a:lnTo>
                  <a:lnTo>
                    <a:pt x="1171575" y="8254"/>
                  </a:lnTo>
                  <a:lnTo>
                    <a:pt x="1204976" y="30734"/>
                  </a:lnTo>
                  <a:lnTo>
                    <a:pt x="1227455" y="64135"/>
                  </a:lnTo>
                  <a:lnTo>
                    <a:pt x="1235710" y="105028"/>
                  </a:lnTo>
                  <a:lnTo>
                    <a:pt x="1235710" y="525145"/>
                  </a:lnTo>
                  <a:lnTo>
                    <a:pt x="1227455" y="566038"/>
                  </a:lnTo>
                  <a:lnTo>
                    <a:pt x="1204976" y="599439"/>
                  </a:lnTo>
                  <a:lnTo>
                    <a:pt x="1171575" y="621918"/>
                  </a:lnTo>
                  <a:lnTo>
                    <a:pt x="1130681" y="630174"/>
                  </a:lnTo>
                  <a:lnTo>
                    <a:pt x="105029" y="630174"/>
                  </a:lnTo>
                  <a:lnTo>
                    <a:pt x="64135" y="621918"/>
                  </a:lnTo>
                  <a:lnTo>
                    <a:pt x="30734" y="599439"/>
                  </a:lnTo>
                  <a:lnTo>
                    <a:pt x="8255" y="566038"/>
                  </a:lnTo>
                  <a:lnTo>
                    <a:pt x="0" y="525145"/>
                  </a:lnTo>
                  <a:lnTo>
                    <a:pt x="0" y="105028"/>
                  </a:lnTo>
                  <a:close/>
                </a:path>
              </a:pathLst>
            </a:custGeom>
            <a:ln w="9524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71945" y="2229104"/>
              <a:ext cx="207264" cy="43129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726047" y="2253995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764" y="0"/>
                  </a:lnTo>
                  <a:lnTo>
                    <a:pt x="24764" y="284225"/>
                  </a:lnTo>
                  <a:lnTo>
                    <a:pt x="0" y="284225"/>
                  </a:lnTo>
                  <a:lnTo>
                    <a:pt x="49402" y="333628"/>
                  </a:lnTo>
                  <a:lnTo>
                    <a:pt x="98932" y="284225"/>
                  </a:lnTo>
                  <a:lnTo>
                    <a:pt x="74168" y="284225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26047" y="2253995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764" y="284225"/>
                  </a:lnTo>
                  <a:lnTo>
                    <a:pt x="24764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932" y="284225"/>
                  </a:lnTo>
                  <a:lnTo>
                    <a:pt x="49402" y="333628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285357" y="1561846"/>
            <a:ext cx="885825" cy="5715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118745">
              <a:lnSpc>
                <a:spcPts val="1430"/>
              </a:lnSpc>
              <a:spcBef>
                <a:spcPts val="155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Epreuve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Dossier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. :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15’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601584" y="1531159"/>
            <a:ext cx="1312545" cy="1127760"/>
            <a:chOff x="7601584" y="1531159"/>
            <a:chExt cx="1312545" cy="1127760"/>
          </a:xfrm>
        </p:grpSpPr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01584" y="1531159"/>
              <a:ext cx="1312163" cy="70099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640446" y="154139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680" y="0"/>
                  </a:moveTo>
                  <a:lnTo>
                    <a:pt x="105028" y="0"/>
                  </a:lnTo>
                  <a:lnTo>
                    <a:pt x="64134" y="8254"/>
                  </a:lnTo>
                  <a:lnTo>
                    <a:pt x="30733" y="30734"/>
                  </a:lnTo>
                  <a:lnTo>
                    <a:pt x="8254" y="64135"/>
                  </a:lnTo>
                  <a:lnTo>
                    <a:pt x="0" y="105028"/>
                  </a:lnTo>
                  <a:lnTo>
                    <a:pt x="0" y="525145"/>
                  </a:lnTo>
                  <a:lnTo>
                    <a:pt x="8254" y="566038"/>
                  </a:lnTo>
                  <a:lnTo>
                    <a:pt x="30733" y="599439"/>
                  </a:lnTo>
                  <a:lnTo>
                    <a:pt x="64134" y="621918"/>
                  </a:lnTo>
                  <a:lnTo>
                    <a:pt x="105028" y="630174"/>
                  </a:lnTo>
                  <a:lnTo>
                    <a:pt x="1130680" y="630174"/>
                  </a:lnTo>
                  <a:lnTo>
                    <a:pt x="1171575" y="621918"/>
                  </a:lnTo>
                  <a:lnTo>
                    <a:pt x="1204976" y="599439"/>
                  </a:lnTo>
                  <a:lnTo>
                    <a:pt x="1227454" y="566038"/>
                  </a:lnTo>
                  <a:lnTo>
                    <a:pt x="1235709" y="525145"/>
                  </a:lnTo>
                  <a:lnTo>
                    <a:pt x="1235709" y="105028"/>
                  </a:lnTo>
                  <a:lnTo>
                    <a:pt x="1227454" y="64135"/>
                  </a:lnTo>
                  <a:lnTo>
                    <a:pt x="1204976" y="30734"/>
                  </a:lnTo>
                  <a:lnTo>
                    <a:pt x="1171575" y="8254"/>
                  </a:lnTo>
                  <a:lnTo>
                    <a:pt x="1130680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40446" y="154139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3" y="30734"/>
                  </a:lnTo>
                  <a:lnTo>
                    <a:pt x="64134" y="8254"/>
                  </a:lnTo>
                  <a:lnTo>
                    <a:pt x="105028" y="0"/>
                  </a:lnTo>
                  <a:lnTo>
                    <a:pt x="1130680" y="0"/>
                  </a:lnTo>
                  <a:lnTo>
                    <a:pt x="1171575" y="8254"/>
                  </a:lnTo>
                  <a:lnTo>
                    <a:pt x="1204976" y="30734"/>
                  </a:lnTo>
                  <a:lnTo>
                    <a:pt x="1227454" y="64135"/>
                  </a:lnTo>
                  <a:lnTo>
                    <a:pt x="1235709" y="105028"/>
                  </a:lnTo>
                  <a:lnTo>
                    <a:pt x="1235709" y="525145"/>
                  </a:lnTo>
                  <a:lnTo>
                    <a:pt x="1227454" y="566038"/>
                  </a:lnTo>
                  <a:lnTo>
                    <a:pt x="1204976" y="599439"/>
                  </a:lnTo>
                  <a:lnTo>
                    <a:pt x="1171575" y="621918"/>
                  </a:lnTo>
                  <a:lnTo>
                    <a:pt x="1130680" y="630174"/>
                  </a:lnTo>
                  <a:lnTo>
                    <a:pt x="105028" y="630174"/>
                  </a:lnTo>
                  <a:lnTo>
                    <a:pt x="64134" y="621918"/>
                  </a:lnTo>
                  <a:lnTo>
                    <a:pt x="30733" y="599439"/>
                  </a:lnTo>
                  <a:lnTo>
                    <a:pt x="8254" y="566038"/>
                  </a:lnTo>
                  <a:lnTo>
                    <a:pt x="0" y="525145"/>
                  </a:lnTo>
                  <a:lnTo>
                    <a:pt x="0" y="105028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73220" y="2255044"/>
              <a:ext cx="170417" cy="40376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8208898" y="2270505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637" y="0"/>
                  </a:lnTo>
                  <a:lnTo>
                    <a:pt x="24637" y="284099"/>
                  </a:lnTo>
                  <a:lnTo>
                    <a:pt x="0" y="284099"/>
                  </a:lnTo>
                  <a:lnTo>
                    <a:pt x="49402" y="333629"/>
                  </a:lnTo>
                  <a:lnTo>
                    <a:pt x="98805" y="284099"/>
                  </a:lnTo>
                  <a:lnTo>
                    <a:pt x="74168" y="284099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08898" y="2270505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099"/>
                  </a:moveTo>
                  <a:lnTo>
                    <a:pt x="24637" y="284099"/>
                  </a:lnTo>
                  <a:lnTo>
                    <a:pt x="24637" y="0"/>
                  </a:lnTo>
                  <a:lnTo>
                    <a:pt x="74168" y="0"/>
                  </a:lnTo>
                  <a:lnTo>
                    <a:pt x="74168" y="284099"/>
                  </a:lnTo>
                  <a:lnTo>
                    <a:pt x="98805" y="284099"/>
                  </a:lnTo>
                  <a:lnTo>
                    <a:pt x="49402" y="333629"/>
                  </a:lnTo>
                  <a:lnTo>
                    <a:pt x="0" y="284099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818881" y="1563370"/>
            <a:ext cx="88582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ts val="1435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ts val="1435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Projet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567930" y="2718561"/>
            <a:ext cx="1480185" cy="2491740"/>
            <a:chOff x="7567930" y="2718561"/>
            <a:chExt cx="1480185" cy="2491740"/>
          </a:xfrm>
        </p:grpSpPr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567930" y="2718561"/>
              <a:ext cx="1479803" cy="2491740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7615682" y="2743072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7" y="0"/>
                  </a:moveTo>
                  <a:lnTo>
                    <a:pt x="230632" y="0"/>
                  </a:lnTo>
                  <a:lnTo>
                    <a:pt x="184150" y="4699"/>
                  </a:lnTo>
                  <a:lnTo>
                    <a:pt x="140843" y="18161"/>
                  </a:lnTo>
                  <a:lnTo>
                    <a:pt x="101726" y="39369"/>
                  </a:lnTo>
                  <a:lnTo>
                    <a:pt x="67564" y="67563"/>
                  </a:lnTo>
                  <a:lnTo>
                    <a:pt x="39370" y="101726"/>
                  </a:lnTo>
                  <a:lnTo>
                    <a:pt x="18161" y="140969"/>
                  </a:lnTo>
                  <a:lnTo>
                    <a:pt x="4699" y="184276"/>
                  </a:lnTo>
                  <a:lnTo>
                    <a:pt x="0" y="230759"/>
                  </a:lnTo>
                  <a:lnTo>
                    <a:pt x="0" y="2166620"/>
                  </a:lnTo>
                  <a:lnTo>
                    <a:pt x="4699" y="2213102"/>
                  </a:lnTo>
                  <a:lnTo>
                    <a:pt x="18161" y="2256409"/>
                  </a:lnTo>
                  <a:lnTo>
                    <a:pt x="39370" y="2295525"/>
                  </a:lnTo>
                  <a:lnTo>
                    <a:pt x="67564" y="2329688"/>
                  </a:lnTo>
                  <a:lnTo>
                    <a:pt x="101726" y="2357882"/>
                  </a:lnTo>
                  <a:lnTo>
                    <a:pt x="140843" y="2379091"/>
                  </a:lnTo>
                  <a:lnTo>
                    <a:pt x="184150" y="2392553"/>
                  </a:lnTo>
                  <a:lnTo>
                    <a:pt x="230632" y="2397252"/>
                  </a:lnTo>
                  <a:lnTo>
                    <a:pt x="1153287" y="2397252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192" y="2357882"/>
                  </a:lnTo>
                  <a:lnTo>
                    <a:pt x="1316354" y="2329688"/>
                  </a:lnTo>
                  <a:lnTo>
                    <a:pt x="1344549" y="2295525"/>
                  </a:lnTo>
                  <a:lnTo>
                    <a:pt x="1365758" y="2256409"/>
                  </a:lnTo>
                  <a:lnTo>
                    <a:pt x="1379220" y="2213102"/>
                  </a:lnTo>
                  <a:lnTo>
                    <a:pt x="1383919" y="2166620"/>
                  </a:lnTo>
                  <a:lnTo>
                    <a:pt x="1383919" y="230759"/>
                  </a:lnTo>
                  <a:lnTo>
                    <a:pt x="1379220" y="184276"/>
                  </a:lnTo>
                  <a:lnTo>
                    <a:pt x="1365758" y="140969"/>
                  </a:lnTo>
                  <a:lnTo>
                    <a:pt x="1344549" y="101726"/>
                  </a:lnTo>
                  <a:lnTo>
                    <a:pt x="1316354" y="67563"/>
                  </a:lnTo>
                  <a:lnTo>
                    <a:pt x="1282192" y="39369"/>
                  </a:lnTo>
                  <a:lnTo>
                    <a:pt x="1243076" y="18161"/>
                  </a:lnTo>
                  <a:lnTo>
                    <a:pt x="1199769" y="4699"/>
                  </a:lnTo>
                  <a:lnTo>
                    <a:pt x="1153287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615682" y="2743072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759"/>
                  </a:moveTo>
                  <a:lnTo>
                    <a:pt x="4699" y="184276"/>
                  </a:lnTo>
                  <a:lnTo>
                    <a:pt x="18161" y="140969"/>
                  </a:lnTo>
                  <a:lnTo>
                    <a:pt x="39370" y="101726"/>
                  </a:lnTo>
                  <a:lnTo>
                    <a:pt x="67564" y="67563"/>
                  </a:lnTo>
                  <a:lnTo>
                    <a:pt x="101726" y="39369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2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192" y="39369"/>
                  </a:lnTo>
                  <a:lnTo>
                    <a:pt x="1316354" y="67563"/>
                  </a:lnTo>
                  <a:lnTo>
                    <a:pt x="1344549" y="101726"/>
                  </a:lnTo>
                  <a:lnTo>
                    <a:pt x="1365758" y="140969"/>
                  </a:lnTo>
                  <a:lnTo>
                    <a:pt x="1379220" y="184276"/>
                  </a:lnTo>
                  <a:lnTo>
                    <a:pt x="1383919" y="230759"/>
                  </a:lnTo>
                  <a:lnTo>
                    <a:pt x="1383919" y="2166620"/>
                  </a:lnTo>
                  <a:lnTo>
                    <a:pt x="1379220" y="2213102"/>
                  </a:lnTo>
                  <a:lnTo>
                    <a:pt x="1365758" y="2256409"/>
                  </a:lnTo>
                  <a:lnTo>
                    <a:pt x="1344549" y="2295525"/>
                  </a:lnTo>
                  <a:lnTo>
                    <a:pt x="1316354" y="2329688"/>
                  </a:lnTo>
                  <a:lnTo>
                    <a:pt x="1282192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7" y="2397252"/>
                  </a:lnTo>
                  <a:lnTo>
                    <a:pt x="230632" y="2397252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2"/>
                  </a:lnTo>
                  <a:lnTo>
                    <a:pt x="67564" y="2329688"/>
                  </a:lnTo>
                  <a:lnTo>
                    <a:pt x="39370" y="2295525"/>
                  </a:lnTo>
                  <a:lnTo>
                    <a:pt x="18161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759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7773161" y="2781426"/>
            <a:ext cx="1075690" cy="2295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 marR="73025" indent="-1905" algn="ctr">
              <a:lnSpc>
                <a:spcPct val="99600"/>
              </a:lnSpc>
              <a:spcBef>
                <a:spcPts val="10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Présentation 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partir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upp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(au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io, 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vidéo,</a:t>
            </a:r>
            <a:r>
              <a:rPr sz="11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…)</a:t>
            </a:r>
            <a:r>
              <a:rPr sz="115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150">
              <a:latin typeface="Calibri"/>
              <a:cs typeface="Calibri"/>
            </a:endParaRPr>
          </a:p>
          <a:p>
            <a:pPr marL="12065" marR="5080" algn="ctr">
              <a:lnSpc>
                <a:spcPts val="1380"/>
              </a:lnSpc>
              <a:spcBef>
                <a:spcPts val="3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sensib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lisat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15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valorisation,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ts val="1320"/>
              </a:lnSpc>
            </a:pP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endParaRPr sz="1150">
              <a:latin typeface="Calibri"/>
              <a:cs typeface="Calibri"/>
            </a:endParaRPr>
          </a:p>
          <a:p>
            <a:pPr marL="27940" marR="20320" algn="ctr">
              <a:lnSpc>
                <a:spcPct val="99600"/>
              </a:lnSpc>
              <a:spcBef>
                <a:spcPts val="10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pédagogique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destination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professionnels</a:t>
            </a:r>
            <a:r>
              <a:rPr sz="11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partenaires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l’Education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8481" y="6435038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9586" y="487426"/>
            <a:ext cx="25514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NOTATION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11782"/>
            <a:ext cx="7994650" cy="3999229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Chacune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des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épreuves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est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notée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0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à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20</a:t>
            </a:r>
            <a:endParaRPr sz="3200">
              <a:latin typeface="Calibri"/>
              <a:cs typeface="Calibri"/>
            </a:endParaRPr>
          </a:p>
          <a:p>
            <a:pPr marL="355600" marR="22225" indent="-342900">
              <a:lnSpc>
                <a:spcPts val="3820"/>
              </a:lnSpc>
              <a:spcBef>
                <a:spcPts val="9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Note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minimale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 </a:t>
            </a:r>
            <a:r>
              <a:rPr sz="3200" spc="-10" dirty="0">
                <a:latin typeface="Calibri"/>
                <a:cs typeface="Calibri"/>
              </a:rPr>
              <a:t>10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sur </a:t>
            </a:r>
            <a:r>
              <a:rPr sz="3200" dirty="0">
                <a:latin typeface="Calibri"/>
                <a:cs typeface="Calibri"/>
              </a:rPr>
              <a:t>20 à chaque </a:t>
            </a:r>
            <a:r>
              <a:rPr sz="3200" spc="-5" dirty="0">
                <a:latin typeface="Calibri"/>
                <a:cs typeface="Calibri"/>
              </a:rPr>
              <a:t>épreuve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exigée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Calibri"/>
              <a:cs typeface="Calibri"/>
            </a:endParaRPr>
          </a:p>
          <a:p>
            <a:pPr marL="60960" marR="5080" indent="43815" algn="ctr">
              <a:lnSpc>
                <a:spcPct val="101000"/>
              </a:lnSpc>
            </a:pPr>
            <a:r>
              <a:rPr sz="2800" i="1" spc="-10" dirty="0">
                <a:latin typeface="Calibri"/>
                <a:cs typeface="Calibri"/>
              </a:rPr>
              <a:t>Lors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d’une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nouvelle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inscription</a:t>
            </a:r>
            <a:r>
              <a:rPr sz="2800" i="1" spc="2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au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CAPPEI,</a:t>
            </a:r>
            <a:r>
              <a:rPr sz="2800" i="1" spc="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à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condition </a:t>
            </a:r>
            <a:r>
              <a:rPr sz="2800" i="1" spc="-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qu’elle </a:t>
            </a:r>
            <a:r>
              <a:rPr sz="2800" i="1" spc="-5" dirty="0">
                <a:latin typeface="Calibri"/>
                <a:cs typeface="Calibri"/>
              </a:rPr>
              <a:t>soit</a:t>
            </a:r>
            <a:r>
              <a:rPr sz="2800" i="1" spc="1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prise</a:t>
            </a:r>
            <a:r>
              <a:rPr sz="2800" i="1" spc="2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en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vue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de </a:t>
            </a:r>
            <a:r>
              <a:rPr sz="2800" i="1" spc="-5" dirty="0">
                <a:latin typeface="Calibri"/>
                <a:cs typeface="Calibri"/>
              </a:rPr>
              <a:t>la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session</a:t>
            </a:r>
            <a:r>
              <a:rPr sz="2800" i="1" spc="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qui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suit</a:t>
            </a:r>
            <a:r>
              <a:rPr sz="2800" i="1" spc="-5" dirty="0">
                <a:latin typeface="Calibri"/>
                <a:cs typeface="Calibri"/>
              </a:rPr>
              <a:t> le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premier </a:t>
            </a:r>
            <a:r>
              <a:rPr sz="2800" i="1" spc="-61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échec,</a:t>
            </a:r>
            <a:r>
              <a:rPr sz="2800" i="1" spc="-3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le</a:t>
            </a:r>
            <a:r>
              <a:rPr sz="2800" i="1" spc="-3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candidat</a:t>
            </a:r>
            <a:r>
              <a:rPr sz="2800" i="1" spc="-5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peut</a:t>
            </a:r>
            <a:r>
              <a:rPr sz="2800" i="1" spc="-10" dirty="0">
                <a:latin typeface="Calibri"/>
                <a:cs typeface="Calibri"/>
              </a:rPr>
              <a:t> demander </a:t>
            </a:r>
            <a:r>
              <a:rPr sz="2800" i="1" spc="-5" dirty="0">
                <a:latin typeface="Calibri"/>
                <a:cs typeface="Calibri"/>
              </a:rPr>
              <a:t>à</a:t>
            </a:r>
            <a:r>
              <a:rPr sz="2800" i="1" spc="-3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conserver les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notes </a:t>
            </a:r>
            <a:r>
              <a:rPr sz="2800" i="1" spc="-62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supérieures</a:t>
            </a:r>
            <a:r>
              <a:rPr sz="2800" i="1" spc="-6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ou</a:t>
            </a:r>
            <a:r>
              <a:rPr sz="2800" i="1" spc="-5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égales</a:t>
            </a:r>
            <a:r>
              <a:rPr sz="2800" i="1" spc="-5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à</a:t>
            </a:r>
            <a:r>
              <a:rPr sz="2800" i="1" spc="-7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10</a:t>
            </a:r>
            <a:r>
              <a:rPr sz="2800" i="1" spc="-5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sur</a:t>
            </a:r>
            <a:r>
              <a:rPr sz="2800" i="1" spc="-50" dirty="0">
                <a:latin typeface="Calibri"/>
                <a:cs typeface="Calibri"/>
              </a:rPr>
              <a:t> </a:t>
            </a:r>
            <a:r>
              <a:rPr sz="2800" i="1" spc="-35" dirty="0">
                <a:latin typeface="Calibri"/>
                <a:cs typeface="Calibri"/>
              </a:rPr>
              <a:t>20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344" y="3482416"/>
            <a:ext cx="761238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dirty="0">
                <a:solidFill>
                  <a:srgbClr val="FFFFFF"/>
                </a:solidFill>
                <a:latin typeface="Calibri"/>
                <a:cs typeface="Calibri"/>
              </a:rPr>
              <a:t>Merci</a:t>
            </a:r>
            <a:r>
              <a:rPr sz="6000" b="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6000" b="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0" dirty="0">
                <a:solidFill>
                  <a:srgbClr val="FFFFFF"/>
                </a:solidFill>
                <a:latin typeface="Calibri"/>
                <a:cs typeface="Calibri"/>
              </a:rPr>
              <a:t>votre</a:t>
            </a:r>
            <a:r>
              <a:rPr sz="6000" b="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0" spc="-10" dirty="0">
                <a:solidFill>
                  <a:srgbClr val="FFFFFF"/>
                </a:solidFill>
                <a:latin typeface="Calibri"/>
                <a:cs typeface="Calibri"/>
              </a:rPr>
              <a:t>attention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36102" y="6427419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2653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LES</a:t>
            </a:r>
            <a:r>
              <a:rPr spc="-75" dirty="0"/>
              <a:t> </a:t>
            </a:r>
            <a:r>
              <a:rPr spc="-15" dirty="0"/>
              <a:t>ATTENDUS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POUR</a:t>
            </a:r>
            <a:r>
              <a:rPr spc="-50" dirty="0"/>
              <a:t> </a:t>
            </a:r>
            <a:r>
              <a:rPr spc="-5" dirty="0"/>
              <a:t>CHAQUE</a:t>
            </a:r>
            <a:r>
              <a:rPr spc="-35" dirty="0"/>
              <a:t> </a:t>
            </a:r>
            <a:r>
              <a:rPr spc="-15" dirty="0"/>
              <a:t>EPREUVE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0"/>
              </a:spcBef>
            </a:pPr>
            <a:r>
              <a:rPr spc="-5" dirty="0"/>
              <a:t>CE </a:t>
            </a:r>
            <a:r>
              <a:rPr dirty="0"/>
              <a:t>QUI </a:t>
            </a:r>
            <a:r>
              <a:rPr spc="-5" dirty="0"/>
              <a:t>EST ÉVALUÉ </a:t>
            </a:r>
            <a:r>
              <a:rPr dirty="0"/>
              <a:t> </a:t>
            </a:r>
            <a:r>
              <a:rPr spc="-5" dirty="0"/>
              <a:t>CE</a:t>
            </a:r>
            <a:r>
              <a:rPr spc="-170" dirty="0"/>
              <a:t> </a:t>
            </a:r>
            <a:r>
              <a:rPr dirty="0"/>
              <a:t>QUI</a:t>
            </a:r>
            <a:r>
              <a:rPr spc="-175" dirty="0"/>
              <a:t> </a:t>
            </a:r>
            <a:r>
              <a:rPr dirty="0"/>
              <a:t>EST</a:t>
            </a:r>
            <a:r>
              <a:rPr spc="-150" dirty="0"/>
              <a:t> </a:t>
            </a:r>
            <a:r>
              <a:rPr dirty="0"/>
              <a:t>ATTENDU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36102" y="6424371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6515" y="5951854"/>
            <a:ext cx="2567559" cy="6534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8839" y="487426"/>
            <a:ext cx="73761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RÉFÉRENTIEL</a:t>
            </a:r>
            <a:r>
              <a:rPr spc="-70" dirty="0"/>
              <a:t> </a:t>
            </a:r>
            <a:r>
              <a:rPr spc="-5" dirty="0"/>
              <a:t>DE</a:t>
            </a:r>
            <a:r>
              <a:rPr spc="-50" dirty="0"/>
              <a:t> </a:t>
            </a:r>
            <a:r>
              <a:rPr spc="-10" dirty="0"/>
              <a:t>COMPÉTENCES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65122"/>
            <a:ext cx="8042275" cy="359981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Ci</a:t>
            </a:r>
            <a:r>
              <a:rPr sz="2000" spc="-1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MS PGothic"/>
                <a:cs typeface="MS PGothic"/>
              </a:rPr>
              <a:t>°</a:t>
            </a:r>
            <a:r>
              <a:rPr sz="2000" spc="-190" dirty="0">
                <a:latin typeface="MS PGothic"/>
                <a:cs typeface="MS PGothic"/>
              </a:rPr>
              <a:t> </a:t>
            </a:r>
            <a:r>
              <a:rPr sz="2000" dirty="0">
                <a:latin typeface="Calibri"/>
                <a:cs typeface="Calibri"/>
              </a:rPr>
              <a:t>2017</a:t>
            </a:r>
            <a:r>
              <a:rPr sz="2000" spc="-1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026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4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spc="-20" dirty="0">
                <a:latin typeface="Calibri"/>
                <a:cs typeface="Calibri"/>
              </a:rPr>
              <a:t>2</a:t>
            </a:r>
            <a:r>
              <a:rPr sz="2000" spc="-35" dirty="0">
                <a:latin typeface="Calibri"/>
                <a:cs typeface="Calibri"/>
              </a:rPr>
              <a:t>0</a:t>
            </a:r>
            <a:r>
              <a:rPr sz="2000" spc="-20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  <a:p>
            <a:pPr marL="355600" marR="108585" indent="-342900">
              <a:lnSpc>
                <a:spcPct val="100000"/>
              </a:lnSpc>
              <a:spcBef>
                <a:spcPts val="45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Annexe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référentiel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des</a:t>
            </a:r>
            <a:r>
              <a:rPr sz="2000" spc="-5" dirty="0">
                <a:latin typeface="Calibri"/>
                <a:cs typeface="Calibri"/>
              </a:rPr>
              <a:t> compétences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caractéristiques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d’un </a:t>
            </a:r>
            <a:r>
              <a:rPr sz="2000" spc="-5" dirty="0">
                <a:latin typeface="Calibri"/>
                <a:cs typeface="Calibri"/>
              </a:rPr>
              <a:t>enseignant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spécialisé</a:t>
            </a:r>
            <a:endParaRPr sz="2000">
              <a:latin typeface="Calibri"/>
              <a:cs typeface="Calibri"/>
            </a:endParaRPr>
          </a:p>
          <a:p>
            <a:pPr marL="355600" marR="490220" indent="-342900">
              <a:lnSpc>
                <a:spcPct val="12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référentiel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est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conçu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telle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sorte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qu’il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fait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apparaître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spécificité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formes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d’intervention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enseignants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appelés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à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exercer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dans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contexte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professionnel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spécifique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d’un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dispositif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d’éducation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inclusive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épreuve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56285" marR="6985" lvl="1" indent="-287020">
              <a:lnSpc>
                <a:spcPts val="2150"/>
              </a:lnSpc>
              <a:spcBef>
                <a:spcPts val="509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exercer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fonction</a:t>
            </a:r>
            <a:r>
              <a:rPr sz="1800" dirty="0">
                <a:latin typeface="Calibri"/>
                <a:cs typeface="Calibri"/>
              </a:rPr>
              <a:t> d’expert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 </a:t>
            </a:r>
            <a:r>
              <a:rPr sz="1800" spc="-5" dirty="0">
                <a:latin typeface="Calibri"/>
                <a:cs typeface="Calibri"/>
              </a:rPr>
              <a:t>l’analyse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besoins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éducatifs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particuliers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et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 réponses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à</a:t>
            </a:r>
            <a:r>
              <a:rPr sz="1800" spc="-5" dirty="0">
                <a:latin typeface="Calibri"/>
                <a:cs typeface="Calibri"/>
              </a:rPr>
              <a:t> construire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épreuve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56285" marR="19685" lvl="1" indent="-287020">
              <a:lnSpc>
                <a:spcPct val="100000"/>
              </a:lnSpc>
              <a:spcBef>
                <a:spcPts val="36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exercer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une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fonction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personne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ressource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pour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l’éducation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inclusive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dans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 situations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diverses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épreuve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 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144" y="487426"/>
            <a:ext cx="79749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</a:t>
            </a:r>
            <a:r>
              <a:rPr spc="-140" dirty="0"/>
              <a:t> </a:t>
            </a:r>
            <a:r>
              <a:rPr spc="-5" dirty="0"/>
              <a:t>GRILLE</a:t>
            </a:r>
            <a:r>
              <a:rPr spc="-130" dirty="0"/>
              <a:t> </a:t>
            </a:r>
            <a:r>
              <a:rPr spc="-20" dirty="0"/>
              <a:t>D’AIDE</a:t>
            </a:r>
            <a:r>
              <a:rPr spc="-45" dirty="0"/>
              <a:t> </a:t>
            </a:r>
            <a:r>
              <a:rPr dirty="0"/>
              <a:t>À</a:t>
            </a:r>
            <a:r>
              <a:rPr spc="-130" dirty="0"/>
              <a:t> </a:t>
            </a:r>
            <a:r>
              <a:rPr spc="-15" dirty="0"/>
              <a:t>L’ÉVALUATION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758"/>
            <a:ext cx="8075930" cy="455168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0" marR="14604" indent="-342900">
              <a:lnSpc>
                <a:spcPct val="100899"/>
              </a:lnSpc>
              <a:spcBef>
                <a:spcPts val="75"/>
              </a:spcBef>
              <a:buFont typeface="Arial MT"/>
              <a:buChar char="•"/>
              <a:tabLst>
                <a:tab pos="354965" algn="l"/>
                <a:tab pos="355600" algn="l"/>
                <a:tab pos="1443355" algn="l"/>
                <a:tab pos="3658235" algn="l"/>
                <a:tab pos="4571365" algn="l"/>
                <a:tab pos="5237480" algn="l"/>
                <a:tab pos="7092315" algn="l"/>
                <a:tab pos="7717155" algn="l"/>
              </a:tabLst>
            </a:pP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po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	e</a:t>
            </a:r>
            <a:r>
              <a:rPr sz="2400" spc="-25" dirty="0">
                <a:latin typeface="Calibri"/>
                <a:cs typeface="Calibri"/>
              </a:rPr>
              <a:t>s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5" dirty="0">
                <a:latin typeface="Calibri"/>
                <a:cs typeface="Calibri"/>
              </a:rPr>
              <a:t>ti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l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	</a:t>
            </a:r>
            <a:r>
              <a:rPr sz="2400" spc="-10" dirty="0">
                <a:latin typeface="Calibri"/>
                <a:cs typeface="Calibri"/>
              </a:rPr>
              <a:t>(ma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25" dirty="0">
                <a:latin typeface="Calibri"/>
                <a:cs typeface="Calibri"/>
              </a:rPr>
              <a:t>pa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15" dirty="0">
                <a:latin typeface="Calibri"/>
                <a:cs typeface="Calibri"/>
              </a:rPr>
              <a:t>uniqu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t)	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r	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  </a:t>
            </a:r>
            <a:r>
              <a:rPr sz="2400" spc="-5" dirty="0">
                <a:latin typeface="Calibri"/>
                <a:cs typeface="Calibri"/>
              </a:rPr>
              <a:t>compétences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référentiel</a:t>
            </a:r>
            <a:endParaRPr sz="2400">
              <a:latin typeface="Calibri"/>
              <a:cs typeface="Calibri"/>
            </a:endParaRPr>
          </a:p>
          <a:p>
            <a:pPr marL="355600" marR="61594" indent="-342900">
              <a:lnSpc>
                <a:spcPct val="100000"/>
              </a:lnSpc>
              <a:spcBef>
                <a:spcPts val="4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permet</a:t>
            </a:r>
            <a:r>
              <a:rPr sz="2400" dirty="0">
                <a:latin typeface="Calibri"/>
                <a:cs typeface="Calibri"/>
              </a:rPr>
              <a:t> à</a:t>
            </a:r>
            <a:r>
              <a:rPr sz="2400" spc="-5" dirty="0">
                <a:latin typeface="Calibri"/>
                <a:cs typeface="Calibri"/>
              </a:rPr>
              <a:t> chaque membre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 de</a:t>
            </a:r>
            <a:r>
              <a:rPr sz="2400" dirty="0">
                <a:latin typeface="Calibri"/>
                <a:cs typeface="Calibri"/>
              </a:rPr>
              <a:t> se </a:t>
            </a:r>
            <a:r>
              <a:rPr sz="2400" spc="-5" dirty="0">
                <a:latin typeface="Calibri"/>
                <a:cs typeface="Calibri"/>
              </a:rPr>
              <a:t>positionner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chaque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item </a:t>
            </a:r>
            <a:r>
              <a:rPr sz="2400" spc="-5" dirty="0">
                <a:latin typeface="Calibri"/>
                <a:cs typeface="Calibri"/>
              </a:rPr>
              <a:t>(compétence)</a:t>
            </a:r>
            <a:r>
              <a:rPr sz="2400" dirty="0">
                <a:latin typeface="Calibri"/>
                <a:cs typeface="Calibri"/>
              </a:rPr>
              <a:t> :</a:t>
            </a:r>
            <a:endParaRPr sz="24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520"/>
              </a:spcBef>
              <a:buFont typeface="Arial MT"/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Calibri"/>
                <a:cs typeface="Calibri"/>
              </a:rPr>
              <a:t>à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consolider</a:t>
            </a:r>
            <a:endParaRPr sz="20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480"/>
              </a:spcBef>
              <a:buFont typeface="Arial MT"/>
              <a:buChar char="–"/>
              <a:tabLst>
                <a:tab pos="755015" algn="l"/>
                <a:tab pos="755650" algn="l"/>
              </a:tabLst>
            </a:pPr>
            <a:r>
              <a:rPr sz="2000" spc="-15" dirty="0">
                <a:latin typeface="Calibri"/>
                <a:cs typeface="Calibri"/>
              </a:rPr>
              <a:t>satisfaisant</a:t>
            </a:r>
            <a:endParaRPr sz="20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470"/>
              </a:spcBef>
              <a:buFont typeface="Arial MT"/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Calibri"/>
                <a:cs typeface="Calibri"/>
              </a:rPr>
              <a:t>très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satisfaisant</a:t>
            </a:r>
            <a:endParaRPr sz="2000">
              <a:latin typeface="Calibri"/>
              <a:cs typeface="Calibri"/>
            </a:endParaRPr>
          </a:p>
          <a:p>
            <a:pPr marL="755015" lvl="1" indent="-285750">
              <a:lnSpc>
                <a:spcPct val="100000"/>
              </a:lnSpc>
              <a:spcBef>
                <a:spcPts val="490"/>
              </a:spcBef>
              <a:buFont typeface="Arial MT"/>
              <a:buChar char="–"/>
              <a:tabLst>
                <a:tab pos="755015" algn="l"/>
                <a:tab pos="755650" algn="l"/>
              </a:tabLst>
            </a:pPr>
            <a:r>
              <a:rPr sz="2000" spc="-15" dirty="0">
                <a:latin typeface="Calibri"/>
                <a:cs typeface="Calibri"/>
              </a:rPr>
              <a:t>excellent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9800"/>
              </a:lnSpc>
              <a:spcBef>
                <a:spcPts val="54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n‘est pas un document </a:t>
            </a:r>
            <a:r>
              <a:rPr sz="2400" spc="-10" dirty="0">
                <a:latin typeface="Calibri"/>
                <a:cs typeface="Calibri"/>
              </a:rPr>
              <a:t>opposable </a:t>
            </a:r>
            <a:r>
              <a:rPr sz="2400" dirty="0">
                <a:latin typeface="Calibri"/>
                <a:cs typeface="Calibri"/>
              </a:rPr>
              <a:t>et </a:t>
            </a:r>
            <a:r>
              <a:rPr sz="2400" spc="-5" dirty="0">
                <a:latin typeface="Calibri"/>
                <a:cs typeface="Calibri"/>
              </a:rPr>
              <a:t>obligatoire </a:t>
            </a:r>
            <a:r>
              <a:rPr sz="2400" dirty="0">
                <a:latin typeface="Calibri"/>
                <a:cs typeface="Calibri"/>
              </a:rPr>
              <a:t>: c’est </a:t>
            </a:r>
            <a:r>
              <a:rPr sz="2400" spc="-10" dirty="0">
                <a:latin typeface="Calibri"/>
                <a:cs typeface="Calibri"/>
              </a:rPr>
              <a:t>une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aide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concertation</a:t>
            </a:r>
            <a:r>
              <a:rPr sz="2400" dirty="0">
                <a:latin typeface="Calibri"/>
                <a:cs typeface="Calibri"/>
              </a:rPr>
              <a:t> et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décision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(pour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permettre</a:t>
            </a:r>
            <a:r>
              <a:rPr sz="2400" dirty="0">
                <a:latin typeface="Calibri"/>
                <a:cs typeface="Calibri"/>
              </a:rPr>
              <a:t> à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chacun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0" dirty="0">
                <a:latin typeface="Calibri"/>
                <a:cs typeface="Calibri"/>
              </a:rPr>
              <a:t>se </a:t>
            </a:r>
            <a:r>
              <a:rPr sz="2400" spc="-5" dirty="0">
                <a:latin typeface="Calibri"/>
                <a:cs typeface="Calibri"/>
              </a:rPr>
              <a:t>positionner </a:t>
            </a:r>
            <a:r>
              <a:rPr sz="2400" dirty="0">
                <a:latin typeface="Calibri"/>
                <a:cs typeface="Calibri"/>
              </a:rPr>
              <a:t>au </a:t>
            </a:r>
            <a:r>
              <a:rPr sz="2400" spc="-5" dirty="0">
                <a:latin typeface="Calibri"/>
                <a:cs typeface="Calibri"/>
              </a:rPr>
              <a:t>sein d’une commission qui doit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rechercher 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consensus).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6515" y="5949048"/>
            <a:ext cx="2615057" cy="6654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529" y="341121"/>
            <a:ext cx="42284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85" dirty="0"/>
              <a:t> </a:t>
            </a:r>
            <a:r>
              <a:rPr dirty="0"/>
              <a:t>1</a:t>
            </a:r>
            <a:r>
              <a:rPr spc="-40" dirty="0"/>
              <a:t> </a:t>
            </a:r>
            <a:r>
              <a:rPr spc="-10" dirty="0"/>
              <a:t>(1H30)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4621"/>
            <a:ext cx="701294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Une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séance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pédagogique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groupe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d’élèves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 </a:t>
            </a:r>
            <a:r>
              <a:rPr sz="2400" spc="-5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entretien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avec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6185" y="3798189"/>
            <a:ext cx="5149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évaluer,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situation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professionnelle,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816" y="4202048"/>
            <a:ext cx="7767955" cy="2033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0985" marR="253365" indent="-2540" algn="ctr">
              <a:lnSpc>
                <a:spcPct val="109800"/>
              </a:lnSpc>
              <a:spcBef>
                <a:spcPts val="90"/>
              </a:spcBef>
            </a:pPr>
            <a:r>
              <a:rPr sz="2400" i="1" dirty="0">
                <a:latin typeface="Calibri"/>
                <a:cs typeface="Calibri"/>
              </a:rPr>
              <a:t>les </a:t>
            </a:r>
            <a:r>
              <a:rPr sz="2400" i="1" spc="-5" dirty="0">
                <a:latin typeface="Calibri"/>
                <a:cs typeface="Calibri"/>
              </a:rPr>
              <a:t>compétences pédagogiques spécifiques du candidat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expliquer,</a:t>
            </a:r>
            <a:r>
              <a:rPr sz="2400" i="1" spc="-10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dans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son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contexte</a:t>
            </a:r>
            <a:r>
              <a:rPr sz="2400" i="1" spc="-10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d’exercice,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le</a:t>
            </a:r>
            <a:r>
              <a:rPr sz="2400" i="1" spc="-9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choix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ses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démarches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répondre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aux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besoins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des</a:t>
            </a:r>
            <a:r>
              <a:rPr sz="2400" i="1" spc="-5" dirty="0">
                <a:latin typeface="Calibri"/>
                <a:cs typeface="Calibri"/>
              </a:rPr>
              <a:t> élèves,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ts val="2870"/>
              </a:lnSpc>
              <a:spcBef>
                <a:spcPts val="680"/>
              </a:spcBef>
            </a:pP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analyser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sa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pratique</a:t>
            </a:r>
            <a:r>
              <a:rPr sz="2400" i="1" dirty="0">
                <a:latin typeface="Calibri"/>
                <a:cs typeface="Calibri"/>
              </a:rPr>
              <a:t> par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référence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aux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aspects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théoriques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institutionnels, </a:t>
            </a:r>
            <a:r>
              <a:rPr sz="2400" i="1" spc="-10" dirty="0">
                <a:latin typeface="Calibri"/>
                <a:cs typeface="Calibri"/>
              </a:rPr>
              <a:t>notamment</a:t>
            </a:r>
            <a:r>
              <a:rPr sz="2400" i="1" spc="-5" dirty="0">
                <a:latin typeface="Calibri"/>
                <a:cs typeface="Calibri"/>
              </a:rPr>
              <a:t> de</a:t>
            </a:r>
            <a:r>
              <a:rPr sz="2400" i="1" spc="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l’éducation inclusive.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691373" y="581739"/>
            <a:ext cx="1312545" cy="702945"/>
            <a:chOff x="7691373" y="581739"/>
            <a:chExt cx="1312545" cy="70294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1373" y="581739"/>
              <a:ext cx="1312164" cy="70261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9727" y="592708"/>
              <a:ext cx="1235582" cy="6301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729727" y="59270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3" y="30861"/>
                  </a:lnTo>
                  <a:lnTo>
                    <a:pt x="64135" y="8254"/>
                  </a:lnTo>
                  <a:lnTo>
                    <a:pt x="105028" y="0"/>
                  </a:lnTo>
                  <a:lnTo>
                    <a:pt x="1130553" y="0"/>
                  </a:lnTo>
                  <a:lnTo>
                    <a:pt x="1171448" y="8254"/>
                  </a:lnTo>
                  <a:lnTo>
                    <a:pt x="1204849" y="30861"/>
                  </a:lnTo>
                  <a:lnTo>
                    <a:pt x="1227327" y="64135"/>
                  </a:lnTo>
                  <a:lnTo>
                    <a:pt x="1235582" y="105028"/>
                  </a:lnTo>
                  <a:lnTo>
                    <a:pt x="1235582" y="525144"/>
                  </a:lnTo>
                  <a:lnTo>
                    <a:pt x="1227327" y="566038"/>
                  </a:lnTo>
                  <a:lnTo>
                    <a:pt x="1204849" y="599439"/>
                  </a:lnTo>
                  <a:lnTo>
                    <a:pt x="1171448" y="621918"/>
                  </a:lnTo>
                  <a:lnTo>
                    <a:pt x="1130553" y="630174"/>
                  </a:lnTo>
                  <a:lnTo>
                    <a:pt x="105028" y="630174"/>
                  </a:lnTo>
                  <a:lnTo>
                    <a:pt x="64135" y="621918"/>
                  </a:lnTo>
                  <a:lnTo>
                    <a:pt x="30733" y="599439"/>
                  </a:lnTo>
                  <a:lnTo>
                    <a:pt x="8254" y="566038"/>
                  </a:lnTo>
                  <a:lnTo>
                    <a:pt x="0" y="525144"/>
                  </a:lnTo>
                  <a:lnTo>
                    <a:pt x="0" y="105028"/>
                  </a:lnTo>
                  <a:close/>
                </a:path>
              </a:pathLst>
            </a:custGeom>
            <a:ln w="9524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263009" y="1339247"/>
            <a:ext cx="170815" cy="403860"/>
            <a:chOff x="8263009" y="1339247"/>
            <a:chExt cx="170815" cy="40386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63009" y="1339247"/>
              <a:ext cx="170417" cy="40376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98053" y="1354708"/>
              <a:ext cx="98932" cy="33362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298053" y="1354708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765" y="284225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932" y="284225"/>
                  </a:lnTo>
                  <a:lnTo>
                    <a:pt x="49529" y="333628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7628890" y="1804035"/>
            <a:ext cx="1461770" cy="2468880"/>
            <a:chOff x="7628890" y="1804035"/>
            <a:chExt cx="1461770" cy="2468880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28890" y="1804035"/>
              <a:ext cx="1461516" cy="246887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67879" y="1814068"/>
              <a:ext cx="1384046" cy="239712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667879" y="1814068"/>
              <a:ext cx="1384300" cy="2397125"/>
            </a:xfrm>
            <a:custGeom>
              <a:avLst/>
              <a:gdLst/>
              <a:ahLst/>
              <a:cxnLst/>
              <a:rect l="l" t="t" r="r" b="b"/>
              <a:pathLst>
                <a:path w="1384300" h="2397125">
                  <a:moveTo>
                    <a:pt x="0" y="230632"/>
                  </a:moveTo>
                  <a:lnTo>
                    <a:pt x="4699" y="184150"/>
                  </a:lnTo>
                  <a:lnTo>
                    <a:pt x="18161" y="140843"/>
                  </a:lnTo>
                  <a:lnTo>
                    <a:pt x="39370" y="101727"/>
                  </a:lnTo>
                  <a:lnTo>
                    <a:pt x="67564" y="67564"/>
                  </a:lnTo>
                  <a:lnTo>
                    <a:pt x="101726" y="39370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319" y="39370"/>
                  </a:lnTo>
                  <a:lnTo>
                    <a:pt x="1316481" y="67564"/>
                  </a:lnTo>
                  <a:lnTo>
                    <a:pt x="1344676" y="101727"/>
                  </a:lnTo>
                  <a:lnTo>
                    <a:pt x="1365885" y="140843"/>
                  </a:lnTo>
                  <a:lnTo>
                    <a:pt x="1379347" y="184150"/>
                  </a:lnTo>
                  <a:lnTo>
                    <a:pt x="1384046" y="230632"/>
                  </a:lnTo>
                  <a:lnTo>
                    <a:pt x="1384046" y="2166493"/>
                  </a:lnTo>
                  <a:lnTo>
                    <a:pt x="1379347" y="2212975"/>
                  </a:lnTo>
                  <a:lnTo>
                    <a:pt x="1365885" y="2256282"/>
                  </a:lnTo>
                  <a:lnTo>
                    <a:pt x="1344676" y="2295398"/>
                  </a:lnTo>
                  <a:lnTo>
                    <a:pt x="1316481" y="2329561"/>
                  </a:lnTo>
                  <a:lnTo>
                    <a:pt x="1282319" y="2357755"/>
                  </a:lnTo>
                  <a:lnTo>
                    <a:pt x="1243076" y="2378964"/>
                  </a:lnTo>
                  <a:lnTo>
                    <a:pt x="1199769" y="2392426"/>
                  </a:lnTo>
                  <a:lnTo>
                    <a:pt x="1153287" y="2397125"/>
                  </a:lnTo>
                  <a:lnTo>
                    <a:pt x="230631" y="2397125"/>
                  </a:lnTo>
                  <a:lnTo>
                    <a:pt x="184150" y="2392426"/>
                  </a:lnTo>
                  <a:lnTo>
                    <a:pt x="140843" y="2378964"/>
                  </a:lnTo>
                  <a:lnTo>
                    <a:pt x="101726" y="2357755"/>
                  </a:lnTo>
                  <a:lnTo>
                    <a:pt x="67564" y="2329561"/>
                  </a:lnTo>
                  <a:lnTo>
                    <a:pt x="39370" y="2295398"/>
                  </a:lnTo>
                  <a:lnTo>
                    <a:pt x="18161" y="2256282"/>
                  </a:lnTo>
                  <a:lnTo>
                    <a:pt x="4699" y="2212975"/>
                  </a:lnTo>
                  <a:lnTo>
                    <a:pt x="0" y="2166493"/>
                  </a:lnTo>
                  <a:lnTo>
                    <a:pt x="0" y="230632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888985" y="620014"/>
            <a:ext cx="922019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ts val="141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Séance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45’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Entretien</a:t>
            </a:r>
            <a:r>
              <a:rPr sz="1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35645" y="1859025"/>
            <a:ext cx="1052195" cy="1067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4445" algn="ctr">
              <a:lnSpc>
                <a:spcPct val="98800"/>
              </a:lnSpc>
              <a:spcBef>
                <a:spcPts val="114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sz="1150" spc="-2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situation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professionnelle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15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étenc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pédagogiques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spécifiques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33181" y="3078606"/>
            <a:ext cx="859155" cy="1073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3810" algn="ctr">
              <a:lnSpc>
                <a:spcPct val="99500"/>
              </a:lnSpc>
              <a:spcBef>
                <a:spcPts val="105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Analyse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pratique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référence aux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aspects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théoriques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7938" y="341121"/>
            <a:ext cx="45535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70" dirty="0"/>
              <a:t> </a:t>
            </a:r>
            <a:r>
              <a:rPr dirty="0"/>
              <a:t>1</a:t>
            </a:r>
            <a:r>
              <a:rPr spc="-30" dirty="0"/>
              <a:t> </a:t>
            </a:r>
            <a:r>
              <a:rPr dirty="0"/>
              <a:t>:</a:t>
            </a:r>
            <a:r>
              <a:rPr spc="-30" dirty="0"/>
              <a:t> </a:t>
            </a:r>
            <a:r>
              <a:rPr spc="-10" dirty="0"/>
              <a:t>séance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4621"/>
            <a:ext cx="701294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Une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séance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pédagogique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groupe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d’élèves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 </a:t>
            </a:r>
            <a:r>
              <a:rPr sz="2400" spc="-5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3514" y="3282569"/>
            <a:ext cx="5233670" cy="1344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100"/>
              </a:lnSpc>
              <a:spcBef>
                <a:spcPts val="100"/>
              </a:spcBef>
            </a:pPr>
            <a:r>
              <a:rPr sz="2400" i="1" dirty="0">
                <a:latin typeface="Calibri"/>
                <a:cs typeface="Calibri"/>
              </a:rPr>
              <a:t>NB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Une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grille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d’évaluation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sera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présentée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afin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d’être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débattue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</a:t>
            </a:r>
            <a:r>
              <a:rPr sz="2400" i="1" spc="-5" dirty="0">
                <a:latin typeface="Calibri"/>
                <a:cs typeface="Calibri"/>
              </a:rPr>
              <a:t>arrêtée</a:t>
            </a:r>
            <a:endParaRPr sz="24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585"/>
              </a:spcBef>
            </a:pP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commission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d’harmonisation.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91373" y="581739"/>
            <a:ext cx="1312545" cy="702945"/>
            <a:chOff x="7691373" y="581739"/>
            <a:chExt cx="1312545" cy="70294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1373" y="581739"/>
              <a:ext cx="1312164" cy="70261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9727" y="592708"/>
              <a:ext cx="1235582" cy="6301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729727" y="59270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3" y="30861"/>
                  </a:lnTo>
                  <a:lnTo>
                    <a:pt x="64135" y="8254"/>
                  </a:lnTo>
                  <a:lnTo>
                    <a:pt x="105028" y="0"/>
                  </a:lnTo>
                  <a:lnTo>
                    <a:pt x="1130553" y="0"/>
                  </a:lnTo>
                  <a:lnTo>
                    <a:pt x="1171448" y="8254"/>
                  </a:lnTo>
                  <a:lnTo>
                    <a:pt x="1204849" y="30861"/>
                  </a:lnTo>
                  <a:lnTo>
                    <a:pt x="1227327" y="64135"/>
                  </a:lnTo>
                  <a:lnTo>
                    <a:pt x="1235582" y="105028"/>
                  </a:lnTo>
                  <a:lnTo>
                    <a:pt x="1235582" y="525144"/>
                  </a:lnTo>
                  <a:lnTo>
                    <a:pt x="1227327" y="566038"/>
                  </a:lnTo>
                  <a:lnTo>
                    <a:pt x="1204849" y="599439"/>
                  </a:lnTo>
                  <a:lnTo>
                    <a:pt x="1171448" y="621918"/>
                  </a:lnTo>
                  <a:lnTo>
                    <a:pt x="1130553" y="630174"/>
                  </a:lnTo>
                  <a:lnTo>
                    <a:pt x="105028" y="630174"/>
                  </a:lnTo>
                  <a:lnTo>
                    <a:pt x="64135" y="621918"/>
                  </a:lnTo>
                  <a:lnTo>
                    <a:pt x="30733" y="599439"/>
                  </a:lnTo>
                  <a:lnTo>
                    <a:pt x="8254" y="566038"/>
                  </a:lnTo>
                  <a:lnTo>
                    <a:pt x="0" y="525144"/>
                  </a:lnTo>
                  <a:lnTo>
                    <a:pt x="0" y="105028"/>
                  </a:lnTo>
                  <a:close/>
                </a:path>
              </a:pathLst>
            </a:custGeom>
            <a:ln w="9524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8263009" y="1339247"/>
            <a:ext cx="170815" cy="403860"/>
            <a:chOff x="8263009" y="1339247"/>
            <a:chExt cx="170815" cy="4038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63009" y="1339247"/>
              <a:ext cx="170417" cy="40376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98053" y="1354708"/>
              <a:ext cx="98932" cy="33362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298053" y="1354708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765" y="284225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932" y="284225"/>
                  </a:lnTo>
                  <a:lnTo>
                    <a:pt x="49529" y="333628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628890" y="1804035"/>
            <a:ext cx="1461770" cy="2468880"/>
            <a:chOff x="7628890" y="1804035"/>
            <a:chExt cx="1461770" cy="2468880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28890" y="1804035"/>
              <a:ext cx="1461516" cy="246887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67879" y="1814068"/>
              <a:ext cx="1384046" cy="23971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67879" y="1814068"/>
              <a:ext cx="1384300" cy="2397125"/>
            </a:xfrm>
            <a:custGeom>
              <a:avLst/>
              <a:gdLst/>
              <a:ahLst/>
              <a:cxnLst/>
              <a:rect l="l" t="t" r="r" b="b"/>
              <a:pathLst>
                <a:path w="1384300" h="2397125">
                  <a:moveTo>
                    <a:pt x="0" y="230632"/>
                  </a:moveTo>
                  <a:lnTo>
                    <a:pt x="4699" y="184150"/>
                  </a:lnTo>
                  <a:lnTo>
                    <a:pt x="18161" y="140843"/>
                  </a:lnTo>
                  <a:lnTo>
                    <a:pt x="39370" y="101727"/>
                  </a:lnTo>
                  <a:lnTo>
                    <a:pt x="67564" y="67564"/>
                  </a:lnTo>
                  <a:lnTo>
                    <a:pt x="101726" y="39370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319" y="39370"/>
                  </a:lnTo>
                  <a:lnTo>
                    <a:pt x="1316481" y="67564"/>
                  </a:lnTo>
                  <a:lnTo>
                    <a:pt x="1344676" y="101727"/>
                  </a:lnTo>
                  <a:lnTo>
                    <a:pt x="1365885" y="140843"/>
                  </a:lnTo>
                  <a:lnTo>
                    <a:pt x="1379347" y="184150"/>
                  </a:lnTo>
                  <a:lnTo>
                    <a:pt x="1384046" y="230632"/>
                  </a:lnTo>
                  <a:lnTo>
                    <a:pt x="1384046" y="2166493"/>
                  </a:lnTo>
                  <a:lnTo>
                    <a:pt x="1379347" y="2212975"/>
                  </a:lnTo>
                  <a:lnTo>
                    <a:pt x="1365885" y="2256282"/>
                  </a:lnTo>
                  <a:lnTo>
                    <a:pt x="1344676" y="2295398"/>
                  </a:lnTo>
                  <a:lnTo>
                    <a:pt x="1316481" y="2329561"/>
                  </a:lnTo>
                  <a:lnTo>
                    <a:pt x="1282319" y="2357755"/>
                  </a:lnTo>
                  <a:lnTo>
                    <a:pt x="1243076" y="2378964"/>
                  </a:lnTo>
                  <a:lnTo>
                    <a:pt x="1199769" y="2392426"/>
                  </a:lnTo>
                  <a:lnTo>
                    <a:pt x="1153287" y="2397125"/>
                  </a:lnTo>
                  <a:lnTo>
                    <a:pt x="230631" y="2397125"/>
                  </a:lnTo>
                  <a:lnTo>
                    <a:pt x="184150" y="2392426"/>
                  </a:lnTo>
                  <a:lnTo>
                    <a:pt x="140843" y="2378964"/>
                  </a:lnTo>
                  <a:lnTo>
                    <a:pt x="101726" y="2357755"/>
                  </a:lnTo>
                  <a:lnTo>
                    <a:pt x="67564" y="2329561"/>
                  </a:lnTo>
                  <a:lnTo>
                    <a:pt x="39370" y="2295398"/>
                  </a:lnTo>
                  <a:lnTo>
                    <a:pt x="18161" y="2256282"/>
                  </a:lnTo>
                  <a:lnTo>
                    <a:pt x="4699" y="2212975"/>
                  </a:lnTo>
                  <a:lnTo>
                    <a:pt x="0" y="2166493"/>
                  </a:lnTo>
                  <a:lnTo>
                    <a:pt x="0" y="230632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888985" y="620014"/>
            <a:ext cx="922019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ts val="141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Séance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45’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Entretien</a:t>
            </a:r>
            <a:r>
              <a:rPr sz="1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35645" y="1859025"/>
            <a:ext cx="1052195" cy="1067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4445" algn="ctr">
              <a:lnSpc>
                <a:spcPct val="98800"/>
              </a:lnSpc>
              <a:spcBef>
                <a:spcPts val="114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sz="1150" spc="-2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situation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professionnelle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15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étenc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pédagogiques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spécifiques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33181" y="3078606"/>
            <a:ext cx="859155" cy="1073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3810" algn="ctr">
              <a:lnSpc>
                <a:spcPct val="99500"/>
              </a:lnSpc>
              <a:spcBef>
                <a:spcPts val="105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Analyse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pratique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référence aux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aspects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théoriques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4870" y="743458"/>
            <a:ext cx="385952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TEXTES</a:t>
            </a:r>
            <a:r>
              <a:rPr sz="2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REGLEMENTAIRES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" y="1386586"/>
            <a:ext cx="9042400" cy="4324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JORF du</a:t>
            </a:r>
            <a:r>
              <a:rPr sz="20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12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février</a:t>
            </a:r>
            <a:r>
              <a:rPr sz="200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2017</a:t>
            </a:r>
            <a:r>
              <a:rPr sz="2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et</a:t>
            </a:r>
            <a:r>
              <a:rPr sz="2000" i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BOEN n°7 </a:t>
            </a:r>
            <a:r>
              <a:rPr sz="20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</a:t>
            </a:r>
            <a:r>
              <a:rPr sz="20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16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février</a:t>
            </a:r>
            <a:r>
              <a:rPr sz="200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2017</a:t>
            </a:r>
            <a:r>
              <a:rPr sz="2000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Arial"/>
              <a:cs typeface="Arial"/>
            </a:endParaRPr>
          </a:p>
          <a:p>
            <a:pPr marL="12700" marR="682625" indent="69850">
              <a:lnSpc>
                <a:spcPts val="2310"/>
              </a:lnSpc>
            </a:pPr>
            <a:r>
              <a:rPr sz="2000" spc="-5" dirty="0">
                <a:latin typeface="Arial MT"/>
                <a:cs typeface="Arial MT"/>
              </a:rPr>
              <a:t>•Décret n°2017-169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du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10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février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2017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relatif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aux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pratiques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l’éducation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inclusive</a:t>
            </a:r>
            <a:r>
              <a:rPr sz="2000" dirty="0">
                <a:latin typeface="Arial MT"/>
                <a:cs typeface="Arial MT"/>
              </a:rPr>
              <a:t> et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à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 formation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professionnelle</a:t>
            </a:r>
            <a:r>
              <a:rPr sz="2000" dirty="0">
                <a:latin typeface="Arial MT"/>
                <a:cs typeface="Arial MT"/>
              </a:rPr>
              <a:t> spécialisée.</a:t>
            </a:r>
            <a:endParaRPr sz="2000">
              <a:latin typeface="Arial MT"/>
              <a:cs typeface="Arial MT"/>
            </a:endParaRPr>
          </a:p>
          <a:p>
            <a:pPr marL="12700" marR="50800" indent="69850">
              <a:lnSpc>
                <a:spcPts val="2300"/>
              </a:lnSpc>
              <a:spcBef>
                <a:spcPts val="380"/>
              </a:spcBef>
            </a:pPr>
            <a:r>
              <a:rPr sz="2000" spc="-5" dirty="0">
                <a:latin typeface="Arial MT"/>
                <a:cs typeface="Arial MT"/>
              </a:rPr>
              <a:t>•Arrêté du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10 février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2017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relatif </a:t>
            </a:r>
            <a:r>
              <a:rPr sz="2000" dirty="0">
                <a:latin typeface="Arial MT"/>
                <a:cs typeface="Arial MT"/>
              </a:rPr>
              <a:t>à</a:t>
            </a:r>
            <a:r>
              <a:rPr sz="2000" spc="-5" dirty="0">
                <a:latin typeface="Arial MT"/>
                <a:cs typeface="Arial MT"/>
              </a:rPr>
              <a:t> l’organisation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la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formation </a:t>
            </a:r>
            <a:r>
              <a:rPr sz="2000" spc="-5" dirty="0">
                <a:latin typeface="Arial MT"/>
                <a:cs typeface="Arial MT"/>
              </a:rPr>
              <a:t>professionnelle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spécialisée.</a:t>
            </a:r>
            <a:endParaRPr sz="2000">
              <a:latin typeface="Arial MT"/>
              <a:cs typeface="Arial MT"/>
            </a:endParaRPr>
          </a:p>
          <a:p>
            <a:pPr marL="12700" marR="5080" indent="69850">
              <a:lnSpc>
                <a:spcPts val="2310"/>
              </a:lnSpc>
              <a:spcBef>
                <a:spcPts val="385"/>
              </a:spcBef>
            </a:pPr>
            <a:r>
              <a:rPr sz="2000" spc="-5" dirty="0">
                <a:latin typeface="Arial MT"/>
                <a:cs typeface="Arial MT"/>
              </a:rPr>
              <a:t>•Circulaire n°2017-026 </a:t>
            </a:r>
            <a:r>
              <a:rPr sz="2000" dirty="0">
                <a:latin typeface="Arial MT"/>
                <a:cs typeface="Arial MT"/>
              </a:rPr>
              <a:t>du 14 février </a:t>
            </a:r>
            <a:r>
              <a:rPr sz="2000" spc="-5" dirty="0">
                <a:latin typeface="Arial MT"/>
                <a:cs typeface="Arial MT"/>
              </a:rPr>
              <a:t>2017 </a:t>
            </a:r>
            <a:r>
              <a:rPr sz="2000" dirty="0">
                <a:latin typeface="Arial MT"/>
                <a:cs typeface="Arial MT"/>
              </a:rPr>
              <a:t>relative à la formation professionnelle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spécialisée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et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au</a:t>
            </a:r>
            <a:r>
              <a:rPr sz="2000" spc="-5" dirty="0">
                <a:latin typeface="Arial MT"/>
                <a:cs typeface="Arial MT"/>
              </a:rPr>
              <a:t> CAPPEI.</a:t>
            </a:r>
            <a:endParaRPr sz="2000">
              <a:latin typeface="Arial MT"/>
              <a:cs typeface="Arial MT"/>
            </a:endParaRPr>
          </a:p>
          <a:p>
            <a:pPr marL="12700" marR="668655" indent="69850">
              <a:lnSpc>
                <a:spcPct val="95800"/>
              </a:lnSpc>
              <a:spcBef>
                <a:spcPts val="325"/>
              </a:spcBef>
            </a:pPr>
            <a:r>
              <a:rPr sz="2000" spc="-5" dirty="0">
                <a:latin typeface="Arial MT"/>
                <a:cs typeface="Arial MT"/>
              </a:rPr>
              <a:t>•Arrêté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du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21 décembre 2020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modifiant l'arrêté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du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10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février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2017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relatif </a:t>
            </a:r>
            <a:r>
              <a:rPr sz="2000" dirty="0">
                <a:latin typeface="Arial MT"/>
                <a:cs typeface="Arial MT"/>
              </a:rPr>
              <a:t>à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l'organisation de l'examen pour </a:t>
            </a:r>
            <a:r>
              <a:rPr sz="2000" spc="-5" dirty="0">
                <a:latin typeface="Arial MT"/>
                <a:cs typeface="Arial MT"/>
              </a:rPr>
              <a:t>l'obtention </a:t>
            </a:r>
            <a:r>
              <a:rPr sz="2000" dirty="0">
                <a:latin typeface="Arial MT"/>
                <a:cs typeface="Arial MT"/>
              </a:rPr>
              <a:t>du </a:t>
            </a:r>
            <a:r>
              <a:rPr sz="2000" spc="-5" dirty="0">
                <a:latin typeface="Arial MT"/>
                <a:cs typeface="Arial MT"/>
              </a:rPr>
              <a:t>certificat </a:t>
            </a:r>
            <a:r>
              <a:rPr sz="2000" dirty="0">
                <a:latin typeface="Arial MT"/>
                <a:cs typeface="Arial MT"/>
              </a:rPr>
              <a:t>d'aptitude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professionnelle</a:t>
            </a:r>
            <a:r>
              <a:rPr sz="2000" dirty="0">
                <a:latin typeface="Arial MT"/>
                <a:cs typeface="Arial MT"/>
              </a:rPr>
              <a:t> aux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pratiques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5" dirty="0">
                <a:latin typeface="Arial MT"/>
                <a:cs typeface="Arial MT"/>
              </a:rPr>
              <a:t> l'éducation</a:t>
            </a:r>
            <a:r>
              <a:rPr sz="2000" dirty="0">
                <a:latin typeface="Arial MT"/>
                <a:cs typeface="Arial MT"/>
              </a:rPr>
              <a:t> inclusive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(CAPPEI).</a:t>
            </a:r>
            <a:endParaRPr sz="2000">
              <a:latin typeface="Arial MT"/>
              <a:cs typeface="Arial MT"/>
            </a:endParaRPr>
          </a:p>
          <a:p>
            <a:pPr marL="82550">
              <a:lnSpc>
                <a:spcPct val="100000"/>
              </a:lnSpc>
              <a:spcBef>
                <a:spcPts val="285"/>
              </a:spcBef>
            </a:pPr>
            <a:r>
              <a:rPr sz="2000" spc="-5" dirty="0">
                <a:latin typeface="Arial MT"/>
                <a:cs typeface="Arial MT"/>
              </a:rPr>
              <a:t>•Circulaire </a:t>
            </a:r>
            <a:r>
              <a:rPr sz="2000" spc="-10" dirty="0">
                <a:latin typeface="Arial MT"/>
                <a:cs typeface="Arial MT"/>
              </a:rPr>
              <a:t>du </a:t>
            </a:r>
            <a:r>
              <a:rPr sz="2000" spc="-5" dirty="0">
                <a:latin typeface="Arial MT"/>
                <a:cs typeface="Arial MT"/>
              </a:rPr>
              <a:t>12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février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2021.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Arial MT"/>
              <a:cs typeface="Arial MT"/>
            </a:endParaRPr>
          </a:p>
          <a:p>
            <a:pPr marL="82550">
              <a:lnSpc>
                <a:spcPct val="100000"/>
              </a:lnSpc>
            </a:pPr>
            <a:r>
              <a:rPr sz="2000" spc="-5" dirty="0">
                <a:latin typeface="Arial MT"/>
                <a:cs typeface="Arial MT"/>
              </a:rPr>
              <a:t>https:/</a:t>
            </a:r>
            <a:r>
              <a:rPr sz="2000" spc="-5" dirty="0">
                <a:latin typeface="Arial MT"/>
                <a:cs typeface="Arial MT"/>
                <a:hlinkClick r:id="rId2"/>
              </a:rPr>
              <a:t>/www</a:t>
            </a:r>
            <a:r>
              <a:rPr sz="2000" spc="-5" dirty="0">
                <a:latin typeface="Arial MT"/>
                <a:cs typeface="Arial MT"/>
              </a:rPr>
              <a:t>.</a:t>
            </a:r>
            <a:r>
              <a:rPr sz="2000" spc="-5" dirty="0">
                <a:latin typeface="Arial MT"/>
                <a:cs typeface="Arial MT"/>
                <a:hlinkClick r:id="rId2"/>
              </a:rPr>
              <a:t>education.gouv.fr/bo/21/Hebdo10/MENE2101543C.htm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473" y="341121"/>
            <a:ext cx="5121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65" dirty="0"/>
              <a:t> </a:t>
            </a:r>
            <a:r>
              <a:rPr dirty="0"/>
              <a:t>1</a:t>
            </a:r>
            <a:r>
              <a:rPr spc="-15" dirty="0"/>
              <a:t> </a:t>
            </a:r>
            <a:r>
              <a:rPr dirty="0"/>
              <a:t>:</a:t>
            </a:r>
            <a:r>
              <a:rPr spc="-20" dirty="0"/>
              <a:t> </a:t>
            </a:r>
            <a:r>
              <a:rPr spc="-15" dirty="0"/>
              <a:t>entretien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4621"/>
            <a:ext cx="5985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entretien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commission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</a:t>
            </a:r>
            <a:r>
              <a:rPr sz="24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4048" y="3272154"/>
            <a:ext cx="5243830" cy="111569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2820"/>
              </a:lnSpc>
              <a:spcBef>
                <a:spcPts val="240"/>
              </a:spcBef>
            </a:pPr>
            <a:r>
              <a:rPr sz="2400" i="1" dirty="0">
                <a:latin typeface="Calibri"/>
                <a:cs typeface="Calibri"/>
              </a:rPr>
              <a:t>NB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Une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grille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d’évaluation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sera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présentée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afin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d’être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débattue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</a:t>
            </a:r>
            <a:r>
              <a:rPr sz="2400" i="1" spc="-5" dirty="0">
                <a:latin typeface="Calibri"/>
                <a:cs typeface="Calibri"/>
              </a:rPr>
              <a:t>arrêtée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800"/>
              </a:lnSpc>
            </a:pP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1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commission</a:t>
            </a:r>
            <a:r>
              <a:rPr sz="2400" i="1" spc="-1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d’harmonisation.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91373" y="581739"/>
            <a:ext cx="1312545" cy="702945"/>
            <a:chOff x="7691373" y="581739"/>
            <a:chExt cx="1312545" cy="70294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1373" y="581739"/>
              <a:ext cx="1312164" cy="70261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9727" y="592708"/>
              <a:ext cx="1235582" cy="6301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729727" y="592708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3" y="30861"/>
                  </a:lnTo>
                  <a:lnTo>
                    <a:pt x="64135" y="8254"/>
                  </a:lnTo>
                  <a:lnTo>
                    <a:pt x="105028" y="0"/>
                  </a:lnTo>
                  <a:lnTo>
                    <a:pt x="1130553" y="0"/>
                  </a:lnTo>
                  <a:lnTo>
                    <a:pt x="1171448" y="8254"/>
                  </a:lnTo>
                  <a:lnTo>
                    <a:pt x="1204849" y="30861"/>
                  </a:lnTo>
                  <a:lnTo>
                    <a:pt x="1227327" y="64135"/>
                  </a:lnTo>
                  <a:lnTo>
                    <a:pt x="1235582" y="105028"/>
                  </a:lnTo>
                  <a:lnTo>
                    <a:pt x="1235582" y="525144"/>
                  </a:lnTo>
                  <a:lnTo>
                    <a:pt x="1227327" y="566038"/>
                  </a:lnTo>
                  <a:lnTo>
                    <a:pt x="1204849" y="599439"/>
                  </a:lnTo>
                  <a:lnTo>
                    <a:pt x="1171448" y="621918"/>
                  </a:lnTo>
                  <a:lnTo>
                    <a:pt x="1130553" y="630174"/>
                  </a:lnTo>
                  <a:lnTo>
                    <a:pt x="105028" y="630174"/>
                  </a:lnTo>
                  <a:lnTo>
                    <a:pt x="64135" y="621918"/>
                  </a:lnTo>
                  <a:lnTo>
                    <a:pt x="30733" y="599439"/>
                  </a:lnTo>
                  <a:lnTo>
                    <a:pt x="8254" y="566038"/>
                  </a:lnTo>
                  <a:lnTo>
                    <a:pt x="0" y="525144"/>
                  </a:lnTo>
                  <a:lnTo>
                    <a:pt x="0" y="105028"/>
                  </a:lnTo>
                  <a:close/>
                </a:path>
              </a:pathLst>
            </a:custGeom>
            <a:ln w="9524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8263009" y="1339247"/>
            <a:ext cx="170815" cy="403860"/>
            <a:chOff x="8263009" y="1339247"/>
            <a:chExt cx="170815" cy="4038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63009" y="1339247"/>
              <a:ext cx="170417" cy="40376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98053" y="1354708"/>
              <a:ext cx="98932" cy="33362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298053" y="1354708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765" y="284225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932" y="284225"/>
                  </a:lnTo>
                  <a:lnTo>
                    <a:pt x="49529" y="333628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628890" y="1804035"/>
            <a:ext cx="1461770" cy="2468880"/>
            <a:chOff x="7628890" y="1804035"/>
            <a:chExt cx="1461770" cy="2468880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28890" y="1804035"/>
              <a:ext cx="1461516" cy="246887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67879" y="1814068"/>
              <a:ext cx="1384046" cy="23971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67879" y="1814068"/>
              <a:ext cx="1384300" cy="2397125"/>
            </a:xfrm>
            <a:custGeom>
              <a:avLst/>
              <a:gdLst/>
              <a:ahLst/>
              <a:cxnLst/>
              <a:rect l="l" t="t" r="r" b="b"/>
              <a:pathLst>
                <a:path w="1384300" h="2397125">
                  <a:moveTo>
                    <a:pt x="0" y="230632"/>
                  </a:moveTo>
                  <a:lnTo>
                    <a:pt x="4699" y="184150"/>
                  </a:lnTo>
                  <a:lnTo>
                    <a:pt x="18161" y="140843"/>
                  </a:lnTo>
                  <a:lnTo>
                    <a:pt x="39370" y="101727"/>
                  </a:lnTo>
                  <a:lnTo>
                    <a:pt x="67564" y="67564"/>
                  </a:lnTo>
                  <a:lnTo>
                    <a:pt x="101726" y="39370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319" y="39370"/>
                  </a:lnTo>
                  <a:lnTo>
                    <a:pt x="1316481" y="67564"/>
                  </a:lnTo>
                  <a:lnTo>
                    <a:pt x="1344676" y="101727"/>
                  </a:lnTo>
                  <a:lnTo>
                    <a:pt x="1365885" y="140843"/>
                  </a:lnTo>
                  <a:lnTo>
                    <a:pt x="1379347" y="184150"/>
                  </a:lnTo>
                  <a:lnTo>
                    <a:pt x="1384046" y="230632"/>
                  </a:lnTo>
                  <a:lnTo>
                    <a:pt x="1384046" y="2166493"/>
                  </a:lnTo>
                  <a:lnTo>
                    <a:pt x="1379347" y="2212975"/>
                  </a:lnTo>
                  <a:lnTo>
                    <a:pt x="1365885" y="2256282"/>
                  </a:lnTo>
                  <a:lnTo>
                    <a:pt x="1344676" y="2295398"/>
                  </a:lnTo>
                  <a:lnTo>
                    <a:pt x="1316481" y="2329561"/>
                  </a:lnTo>
                  <a:lnTo>
                    <a:pt x="1282319" y="2357755"/>
                  </a:lnTo>
                  <a:lnTo>
                    <a:pt x="1243076" y="2378964"/>
                  </a:lnTo>
                  <a:lnTo>
                    <a:pt x="1199769" y="2392426"/>
                  </a:lnTo>
                  <a:lnTo>
                    <a:pt x="1153287" y="2397125"/>
                  </a:lnTo>
                  <a:lnTo>
                    <a:pt x="230631" y="2397125"/>
                  </a:lnTo>
                  <a:lnTo>
                    <a:pt x="184150" y="2392426"/>
                  </a:lnTo>
                  <a:lnTo>
                    <a:pt x="140843" y="2378964"/>
                  </a:lnTo>
                  <a:lnTo>
                    <a:pt x="101726" y="2357755"/>
                  </a:lnTo>
                  <a:lnTo>
                    <a:pt x="67564" y="2329561"/>
                  </a:lnTo>
                  <a:lnTo>
                    <a:pt x="39370" y="2295398"/>
                  </a:lnTo>
                  <a:lnTo>
                    <a:pt x="18161" y="2256282"/>
                  </a:lnTo>
                  <a:lnTo>
                    <a:pt x="4699" y="2212975"/>
                  </a:lnTo>
                  <a:lnTo>
                    <a:pt x="0" y="2166493"/>
                  </a:lnTo>
                  <a:lnTo>
                    <a:pt x="0" y="230632"/>
                  </a:lnTo>
                  <a:close/>
                </a:path>
              </a:pathLst>
            </a:custGeom>
            <a:ln w="9525">
              <a:solidFill>
                <a:srgbClr val="48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888985" y="620014"/>
            <a:ext cx="922019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ts val="141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Séance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45’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Entretien</a:t>
            </a:r>
            <a:r>
              <a:rPr sz="1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35645" y="1859025"/>
            <a:ext cx="1052195" cy="1067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4445" algn="ctr">
              <a:lnSpc>
                <a:spcPct val="98800"/>
              </a:lnSpc>
              <a:spcBef>
                <a:spcPts val="114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sz="1150" spc="-2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situation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professionnelle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15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étenc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pédagogiques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spécifiques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33181" y="3078606"/>
            <a:ext cx="859155" cy="1073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3810" algn="ctr">
              <a:lnSpc>
                <a:spcPct val="99500"/>
              </a:lnSpc>
              <a:spcBef>
                <a:spcPts val="105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Analyse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pratique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par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référence aux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aspects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théoriques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36509" y="598884"/>
            <a:ext cx="1312545" cy="1129665"/>
            <a:chOff x="7636509" y="598884"/>
            <a:chExt cx="1312545" cy="11296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6509" y="598884"/>
              <a:ext cx="1312163" cy="70261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675117" y="609600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680" y="0"/>
                  </a:moveTo>
                  <a:lnTo>
                    <a:pt x="105028" y="0"/>
                  </a:lnTo>
                  <a:lnTo>
                    <a:pt x="64134" y="8254"/>
                  </a:lnTo>
                  <a:lnTo>
                    <a:pt x="30733" y="30734"/>
                  </a:lnTo>
                  <a:lnTo>
                    <a:pt x="8254" y="64135"/>
                  </a:lnTo>
                  <a:lnTo>
                    <a:pt x="0" y="105028"/>
                  </a:lnTo>
                  <a:lnTo>
                    <a:pt x="0" y="525145"/>
                  </a:lnTo>
                  <a:lnTo>
                    <a:pt x="8254" y="566038"/>
                  </a:lnTo>
                  <a:lnTo>
                    <a:pt x="30733" y="599439"/>
                  </a:lnTo>
                  <a:lnTo>
                    <a:pt x="64134" y="621919"/>
                  </a:lnTo>
                  <a:lnTo>
                    <a:pt x="105028" y="630174"/>
                  </a:lnTo>
                  <a:lnTo>
                    <a:pt x="1130680" y="630174"/>
                  </a:lnTo>
                  <a:lnTo>
                    <a:pt x="1171575" y="621919"/>
                  </a:lnTo>
                  <a:lnTo>
                    <a:pt x="1204849" y="599439"/>
                  </a:lnTo>
                  <a:lnTo>
                    <a:pt x="1227454" y="566038"/>
                  </a:lnTo>
                  <a:lnTo>
                    <a:pt x="1235709" y="525145"/>
                  </a:lnTo>
                  <a:lnTo>
                    <a:pt x="1235709" y="105028"/>
                  </a:lnTo>
                  <a:lnTo>
                    <a:pt x="1227454" y="64135"/>
                  </a:lnTo>
                  <a:lnTo>
                    <a:pt x="1204849" y="30734"/>
                  </a:lnTo>
                  <a:lnTo>
                    <a:pt x="1171575" y="8254"/>
                  </a:lnTo>
                  <a:lnTo>
                    <a:pt x="1130680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75117" y="609600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3" y="30734"/>
                  </a:lnTo>
                  <a:lnTo>
                    <a:pt x="64134" y="8254"/>
                  </a:lnTo>
                  <a:lnTo>
                    <a:pt x="105028" y="0"/>
                  </a:lnTo>
                  <a:lnTo>
                    <a:pt x="1130680" y="0"/>
                  </a:lnTo>
                  <a:lnTo>
                    <a:pt x="1171575" y="8254"/>
                  </a:lnTo>
                  <a:lnTo>
                    <a:pt x="1204849" y="30734"/>
                  </a:lnTo>
                  <a:lnTo>
                    <a:pt x="1227454" y="64135"/>
                  </a:lnTo>
                  <a:lnTo>
                    <a:pt x="1235709" y="105028"/>
                  </a:lnTo>
                  <a:lnTo>
                    <a:pt x="1235709" y="525145"/>
                  </a:lnTo>
                  <a:lnTo>
                    <a:pt x="1227454" y="566038"/>
                  </a:lnTo>
                  <a:lnTo>
                    <a:pt x="1204849" y="599439"/>
                  </a:lnTo>
                  <a:lnTo>
                    <a:pt x="1171575" y="621919"/>
                  </a:lnTo>
                  <a:lnTo>
                    <a:pt x="1130680" y="630174"/>
                  </a:lnTo>
                  <a:lnTo>
                    <a:pt x="105028" y="630174"/>
                  </a:lnTo>
                  <a:lnTo>
                    <a:pt x="64134" y="621919"/>
                  </a:lnTo>
                  <a:lnTo>
                    <a:pt x="30733" y="599439"/>
                  </a:lnTo>
                  <a:lnTo>
                    <a:pt x="8254" y="566038"/>
                  </a:lnTo>
                  <a:lnTo>
                    <a:pt x="0" y="525145"/>
                  </a:lnTo>
                  <a:lnTo>
                    <a:pt x="0" y="105028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38489" y="1298448"/>
              <a:ext cx="207264" cy="42976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292972" y="1322197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637" y="0"/>
                  </a:lnTo>
                  <a:lnTo>
                    <a:pt x="24637" y="284225"/>
                  </a:lnTo>
                  <a:lnTo>
                    <a:pt x="0" y="284225"/>
                  </a:lnTo>
                  <a:lnTo>
                    <a:pt x="49402" y="333628"/>
                  </a:lnTo>
                  <a:lnTo>
                    <a:pt x="98805" y="284225"/>
                  </a:lnTo>
                  <a:lnTo>
                    <a:pt x="74168" y="284225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92972" y="1322197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637" y="284225"/>
                  </a:lnTo>
                  <a:lnTo>
                    <a:pt x="24637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805" y="284225"/>
                  </a:lnTo>
                  <a:lnTo>
                    <a:pt x="49402" y="333628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599680" y="1819531"/>
            <a:ext cx="1460500" cy="2470785"/>
            <a:chOff x="7599680" y="1819531"/>
            <a:chExt cx="1460500" cy="247078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99680" y="1819531"/>
              <a:ext cx="1459992" cy="247040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637780" y="1830704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7" y="0"/>
                  </a:moveTo>
                  <a:lnTo>
                    <a:pt x="230631" y="0"/>
                  </a:lnTo>
                  <a:lnTo>
                    <a:pt x="184150" y="4699"/>
                  </a:lnTo>
                  <a:lnTo>
                    <a:pt x="140843" y="18161"/>
                  </a:lnTo>
                  <a:lnTo>
                    <a:pt x="101726" y="39370"/>
                  </a:lnTo>
                  <a:lnTo>
                    <a:pt x="67564" y="67564"/>
                  </a:lnTo>
                  <a:lnTo>
                    <a:pt x="39370" y="101727"/>
                  </a:lnTo>
                  <a:lnTo>
                    <a:pt x="18161" y="140843"/>
                  </a:lnTo>
                  <a:lnTo>
                    <a:pt x="4699" y="184150"/>
                  </a:lnTo>
                  <a:lnTo>
                    <a:pt x="0" y="230632"/>
                  </a:lnTo>
                  <a:lnTo>
                    <a:pt x="0" y="2166620"/>
                  </a:lnTo>
                  <a:lnTo>
                    <a:pt x="4699" y="2213102"/>
                  </a:lnTo>
                  <a:lnTo>
                    <a:pt x="18161" y="2256409"/>
                  </a:lnTo>
                  <a:lnTo>
                    <a:pt x="39370" y="2295525"/>
                  </a:lnTo>
                  <a:lnTo>
                    <a:pt x="67564" y="2329688"/>
                  </a:lnTo>
                  <a:lnTo>
                    <a:pt x="101726" y="2357882"/>
                  </a:lnTo>
                  <a:lnTo>
                    <a:pt x="140843" y="2379091"/>
                  </a:lnTo>
                  <a:lnTo>
                    <a:pt x="184150" y="2392553"/>
                  </a:lnTo>
                  <a:lnTo>
                    <a:pt x="230631" y="2397252"/>
                  </a:lnTo>
                  <a:lnTo>
                    <a:pt x="1153287" y="2397252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192" y="2357882"/>
                  </a:lnTo>
                  <a:lnTo>
                    <a:pt x="1316354" y="2329688"/>
                  </a:lnTo>
                  <a:lnTo>
                    <a:pt x="1344549" y="2295525"/>
                  </a:lnTo>
                  <a:lnTo>
                    <a:pt x="1365758" y="2256409"/>
                  </a:lnTo>
                  <a:lnTo>
                    <a:pt x="1379220" y="2213102"/>
                  </a:lnTo>
                  <a:lnTo>
                    <a:pt x="1383919" y="2166620"/>
                  </a:lnTo>
                  <a:lnTo>
                    <a:pt x="1383919" y="230632"/>
                  </a:lnTo>
                  <a:lnTo>
                    <a:pt x="1379220" y="184150"/>
                  </a:lnTo>
                  <a:lnTo>
                    <a:pt x="1365758" y="140843"/>
                  </a:lnTo>
                  <a:lnTo>
                    <a:pt x="1344549" y="101727"/>
                  </a:lnTo>
                  <a:lnTo>
                    <a:pt x="1316354" y="67564"/>
                  </a:lnTo>
                  <a:lnTo>
                    <a:pt x="1282192" y="39370"/>
                  </a:lnTo>
                  <a:lnTo>
                    <a:pt x="1243076" y="18161"/>
                  </a:lnTo>
                  <a:lnTo>
                    <a:pt x="1199769" y="4699"/>
                  </a:lnTo>
                  <a:lnTo>
                    <a:pt x="1153287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37780" y="1830704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632"/>
                  </a:moveTo>
                  <a:lnTo>
                    <a:pt x="4699" y="184150"/>
                  </a:lnTo>
                  <a:lnTo>
                    <a:pt x="18161" y="140843"/>
                  </a:lnTo>
                  <a:lnTo>
                    <a:pt x="39370" y="101727"/>
                  </a:lnTo>
                  <a:lnTo>
                    <a:pt x="67564" y="67564"/>
                  </a:lnTo>
                  <a:lnTo>
                    <a:pt x="101726" y="39370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192" y="39370"/>
                  </a:lnTo>
                  <a:lnTo>
                    <a:pt x="1316354" y="67564"/>
                  </a:lnTo>
                  <a:lnTo>
                    <a:pt x="1344549" y="101727"/>
                  </a:lnTo>
                  <a:lnTo>
                    <a:pt x="1365758" y="140843"/>
                  </a:lnTo>
                  <a:lnTo>
                    <a:pt x="1379220" y="184150"/>
                  </a:lnTo>
                  <a:lnTo>
                    <a:pt x="1383919" y="230632"/>
                  </a:lnTo>
                  <a:lnTo>
                    <a:pt x="1383919" y="2166620"/>
                  </a:lnTo>
                  <a:lnTo>
                    <a:pt x="1379220" y="2213102"/>
                  </a:lnTo>
                  <a:lnTo>
                    <a:pt x="1365758" y="2256409"/>
                  </a:lnTo>
                  <a:lnTo>
                    <a:pt x="1344549" y="2295525"/>
                  </a:lnTo>
                  <a:lnTo>
                    <a:pt x="1316354" y="2329688"/>
                  </a:lnTo>
                  <a:lnTo>
                    <a:pt x="1282192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7" y="2397252"/>
                  </a:lnTo>
                  <a:lnTo>
                    <a:pt x="230631" y="2397252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2"/>
                  </a:lnTo>
                  <a:lnTo>
                    <a:pt x="67564" y="2329688"/>
                  </a:lnTo>
                  <a:lnTo>
                    <a:pt x="39370" y="2295525"/>
                  </a:lnTo>
                  <a:lnTo>
                    <a:pt x="18161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632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786878" y="1833118"/>
            <a:ext cx="1081405" cy="1198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 marR="5080" indent="-2540" algn="ctr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Dossier de 25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pages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maximum,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support de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rése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tat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84785" marR="129539" indent="-172720">
              <a:lnSpc>
                <a:spcPct val="99500"/>
              </a:lnSpc>
              <a:spcBef>
                <a:spcPts val="5"/>
              </a:spcBef>
              <a:tabLst>
                <a:tab pos="184785" algn="l"/>
              </a:tabLst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-	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Sélection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 structur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ée</a:t>
            </a:r>
            <a:r>
              <a:rPr sz="1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documents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86878" y="3008502"/>
            <a:ext cx="998219" cy="1200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Texte écrit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enta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et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justifia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ix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oc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tai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au  regard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cohérence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d’action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736850" y="174751"/>
            <a:ext cx="36645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40" dirty="0"/>
              <a:t> </a:t>
            </a:r>
            <a:r>
              <a:rPr dirty="0"/>
              <a:t>2</a:t>
            </a:r>
            <a:r>
              <a:rPr spc="-50" dirty="0"/>
              <a:t> </a:t>
            </a:r>
            <a:r>
              <a:rPr spc="-20" dirty="0"/>
              <a:t>(1H)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87527" y="967485"/>
            <a:ext cx="7479030" cy="1927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99800"/>
              </a:lnSpc>
              <a:spcBef>
                <a:spcPts val="10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Présentation </a:t>
            </a:r>
            <a:r>
              <a:rPr sz="2400" spc="-5" dirty="0">
                <a:latin typeface="Calibri"/>
                <a:cs typeface="Calibri"/>
              </a:rPr>
              <a:t>d’un dossier </a:t>
            </a:r>
            <a:r>
              <a:rPr sz="2400" dirty="0">
                <a:latin typeface="Calibri"/>
                <a:cs typeface="Calibri"/>
              </a:rPr>
              <a:t>élaboré </a:t>
            </a:r>
            <a:r>
              <a:rPr sz="2400" spc="-5" dirty="0">
                <a:latin typeface="Calibri"/>
                <a:cs typeface="Calibri"/>
              </a:rPr>
              <a:t>par </a:t>
            </a:r>
            <a:r>
              <a:rPr sz="2400" dirty="0">
                <a:latin typeface="Calibri"/>
                <a:cs typeface="Calibri"/>
              </a:rPr>
              <a:t>le </a:t>
            </a:r>
            <a:r>
              <a:rPr sz="2400" spc="-5" dirty="0">
                <a:latin typeface="Calibri"/>
                <a:cs typeface="Calibri"/>
              </a:rPr>
              <a:t>candidat (25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pages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maximum,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communiqué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plus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tard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15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jours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avant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 </a:t>
            </a:r>
            <a:r>
              <a:rPr sz="2400" spc="-5" dirty="0">
                <a:latin typeface="Calibri"/>
                <a:cs typeface="Calibri"/>
              </a:rPr>
              <a:t>date de l’épreuve) portant sur sa pratique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professionnelle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15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entretien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avec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7527" y="3299586"/>
            <a:ext cx="7293609" cy="2279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46405">
              <a:lnSpc>
                <a:spcPct val="100000"/>
              </a:lnSpc>
              <a:spcBef>
                <a:spcPts val="105"/>
              </a:spcBef>
              <a:buChar char="-"/>
              <a:tabLst>
                <a:tab pos="148590" algn="l"/>
              </a:tabLst>
            </a:pPr>
            <a:r>
              <a:rPr sz="2000" i="1" dirty="0">
                <a:latin typeface="Calibri"/>
                <a:cs typeface="Calibri"/>
              </a:rPr>
              <a:t>une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sélection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de </a:t>
            </a:r>
            <a:r>
              <a:rPr sz="2000" i="1" spc="-5" dirty="0">
                <a:latin typeface="Calibri"/>
                <a:cs typeface="Calibri"/>
              </a:rPr>
              <a:t>documents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choisis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par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le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candidat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pour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étayer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sa </a:t>
            </a:r>
            <a:r>
              <a:rPr sz="2000" i="1" spc="-4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pratique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professionnelle</a:t>
            </a:r>
            <a:endParaRPr sz="2000">
              <a:latin typeface="Calibri"/>
              <a:cs typeface="Calibri"/>
            </a:endParaRPr>
          </a:p>
          <a:p>
            <a:pPr marL="12700" marR="66040">
              <a:lnSpc>
                <a:spcPct val="100499"/>
              </a:lnSpc>
              <a:spcBef>
                <a:spcPts val="505"/>
              </a:spcBef>
              <a:buChar char="-"/>
              <a:tabLst>
                <a:tab pos="148590" algn="l"/>
              </a:tabLst>
            </a:pPr>
            <a:r>
              <a:rPr sz="2000" i="1" dirty="0">
                <a:latin typeface="Calibri"/>
                <a:cs typeface="Calibri"/>
              </a:rPr>
              <a:t>un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texte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rédigé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par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le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candidat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dans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lequel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il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justifie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et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commente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spc="-20" dirty="0">
                <a:latin typeface="Calibri"/>
                <a:cs typeface="Calibri"/>
              </a:rPr>
              <a:t>son </a:t>
            </a:r>
            <a:r>
              <a:rPr sz="2000" i="1" spc="-434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choix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documentaire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pour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faire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valoir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la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cohérence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de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son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15" dirty="0">
                <a:latin typeface="Calibri"/>
                <a:cs typeface="Calibri"/>
              </a:rPr>
              <a:t>action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20"/>
              </a:spcBef>
              <a:buChar char="-"/>
              <a:tabLst>
                <a:tab pos="148590" algn="l"/>
              </a:tabLst>
            </a:pPr>
            <a:r>
              <a:rPr sz="2000" i="1" dirty="0">
                <a:latin typeface="Calibri"/>
                <a:cs typeface="Calibri"/>
              </a:rPr>
              <a:t>pour </a:t>
            </a:r>
            <a:r>
              <a:rPr sz="2000" i="1" spc="-5" dirty="0">
                <a:latin typeface="Calibri"/>
                <a:cs typeface="Calibri"/>
              </a:rPr>
              <a:t>témoigner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de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sa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capacité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à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identifier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les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questions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ou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difficultés </a:t>
            </a:r>
            <a:r>
              <a:rPr sz="2000" i="1" dirty="0">
                <a:latin typeface="Calibri"/>
                <a:cs typeface="Calibri"/>
              </a:rPr>
              <a:t> rencontrées</a:t>
            </a:r>
            <a:r>
              <a:rPr sz="2000" i="1" spc="-7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dans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son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activité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professionnelle,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pour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les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analyser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et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avoir </a:t>
            </a:r>
            <a:r>
              <a:rPr sz="2000" i="1" spc="-434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une approche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critique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des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réponses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mises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en</a:t>
            </a:r>
            <a:r>
              <a:rPr sz="2000" i="1" dirty="0">
                <a:latin typeface="Calibri"/>
                <a:cs typeface="Calibri"/>
              </a:rPr>
              <a:t> œuvre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44790" y="627634"/>
            <a:ext cx="889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9539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Epreuve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Dossier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. :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15’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891" y="170180"/>
            <a:ext cx="73253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</a:t>
            </a:r>
            <a:r>
              <a:rPr spc="-20" dirty="0"/>
              <a:t>R</a:t>
            </a:r>
            <a:r>
              <a:rPr dirty="0"/>
              <a:t>I</a:t>
            </a:r>
            <a:r>
              <a:rPr spc="-25" dirty="0"/>
              <a:t>L</a:t>
            </a:r>
            <a:r>
              <a:rPr spc="-15" dirty="0"/>
              <a:t>L</a:t>
            </a:r>
            <a:r>
              <a:rPr dirty="0"/>
              <a:t>E</a:t>
            </a:r>
            <a:r>
              <a:rPr spc="-215" dirty="0"/>
              <a:t> </a:t>
            </a:r>
            <a:r>
              <a:rPr dirty="0"/>
              <a:t>E</a:t>
            </a:r>
            <a:r>
              <a:rPr spc="-25" dirty="0"/>
              <a:t>V</a:t>
            </a:r>
            <a:r>
              <a:rPr spc="-20" dirty="0"/>
              <a:t>A</a:t>
            </a:r>
            <a:r>
              <a:rPr spc="-15" dirty="0"/>
              <a:t>L</a:t>
            </a:r>
            <a:r>
              <a:rPr dirty="0"/>
              <a:t>U</a:t>
            </a:r>
            <a:r>
              <a:rPr spc="-30" dirty="0"/>
              <a:t>A</a:t>
            </a:r>
            <a:r>
              <a:rPr spc="-5" dirty="0"/>
              <a:t>T</a:t>
            </a:r>
            <a:r>
              <a:rPr spc="-2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20" dirty="0"/>
              <a:t> </a:t>
            </a:r>
            <a:r>
              <a:rPr dirty="0"/>
              <a:t>É</a:t>
            </a:r>
            <a:r>
              <a:rPr spc="-30" dirty="0"/>
              <a:t>P</a:t>
            </a:r>
            <a:r>
              <a:rPr dirty="0"/>
              <a:t>R</a:t>
            </a:r>
            <a:r>
              <a:rPr spc="-25" dirty="0"/>
              <a:t>E</a:t>
            </a:r>
            <a:r>
              <a:rPr dirty="0"/>
              <a:t>U</a:t>
            </a:r>
            <a:r>
              <a:rPr spc="-20" dirty="0"/>
              <a:t>V</a:t>
            </a:r>
            <a:r>
              <a:rPr dirty="0"/>
              <a:t>E</a:t>
            </a:r>
            <a:r>
              <a:rPr spc="-229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517210"/>
            <a:ext cx="7028180" cy="2647950"/>
          </a:xfrm>
          <a:prstGeom prst="rect">
            <a:avLst/>
          </a:prstGeom>
        </p:spPr>
        <p:txBody>
          <a:bodyPr vert="horz" wrap="square" lIns="0" tIns="330835" rIns="0" bIns="0" rtlCol="0">
            <a:spAutoFit/>
          </a:bodyPr>
          <a:lstStyle/>
          <a:p>
            <a:pPr marL="1051560" algn="ctr">
              <a:lnSpc>
                <a:spcPct val="100000"/>
              </a:lnSpc>
              <a:spcBef>
                <a:spcPts val="2605"/>
              </a:spcBef>
            </a:pPr>
            <a:r>
              <a:rPr sz="4400" b="1" spc="-10" dirty="0">
                <a:latin typeface="Calibri"/>
                <a:cs typeface="Calibri"/>
              </a:rPr>
              <a:t>(Dossier)</a:t>
            </a:r>
            <a:endParaRPr sz="44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9800"/>
              </a:lnSpc>
              <a:spcBef>
                <a:spcPts val="137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Présentation </a:t>
            </a:r>
            <a:r>
              <a:rPr sz="2400" spc="-5" dirty="0">
                <a:latin typeface="Calibri"/>
                <a:cs typeface="Calibri"/>
              </a:rPr>
              <a:t>d’un dossier élaboré par </a:t>
            </a:r>
            <a:r>
              <a:rPr sz="2400" dirty="0">
                <a:latin typeface="Calibri"/>
                <a:cs typeface="Calibri"/>
              </a:rPr>
              <a:t>le </a:t>
            </a:r>
            <a:r>
              <a:rPr sz="2400" spc="-5" dirty="0">
                <a:latin typeface="Calibri"/>
                <a:cs typeface="Calibri"/>
              </a:rPr>
              <a:t>candidat (25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pages maximum, </a:t>
            </a:r>
            <a:r>
              <a:rPr sz="2400" dirty="0">
                <a:latin typeface="Calibri"/>
                <a:cs typeface="Calibri"/>
              </a:rPr>
              <a:t>communiqué au </a:t>
            </a:r>
            <a:r>
              <a:rPr sz="2400" spc="-5" dirty="0">
                <a:latin typeface="Calibri"/>
                <a:cs typeface="Calibri"/>
              </a:rPr>
              <a:t>plus </a:t>
            </a:r>
            <a:r>
              <a:rPr sz="2400" dirty="0">
                <a:latin typeface="Calibri"/>
                <a:cs typeface="Calibri"/>
              </a:rPr>
              <a:t>tard 15 </a:t>
            </a:r>
            <a:r>
              <a:rPr sz="2400" spc="-5" dirty="0">
                <a:latin typeface="Calibri"/>
                <a:cs typeface="Calibri"/>
              </a:rPr>
              <a:t>jours </a:t>
            </a:r>
            <a:r>
              <a:rPr sz="2400" dirty="0">
                <a:latin typeface="Calibri"/>
                <a:cs typeface="Calibri"/>
              </a:rPr>
              <a:t> avant la </a:t>
            </a:r>
            <a:r>
              <a:rPr sz="2400" spc="-5" dirty="0">
                <a:latin typeface="Calibri"/>
                <a:cs typeface="Calibri"/>
              </a:rPr>
              <a:t>date de l’épreuve) portant sur sa pratique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professionnelle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15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7566" y="3822572"/>
            <a:ext cx="5233670" cy="11322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ctr">
              <a:lnSpc>
                <a:spcPts val="2870"/>
              </a:lnSpc>
              <a:spcBef>
                <a:spcPts val="200"/>
              </a:spcBef>
            </a:pPr>
            <a:r>
              <a:rPr sz="2400" i="1" dirty="0">
                <a:latin typeface="Calibri"/>
                <a:cs typeface="Calibri"/>
              </a:rPr>
              <a:t>NB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Une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grille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d’évaluation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sera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présentée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afin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d’être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débattue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</a:t>
            </a:r>
            <a:r>
              <a:rPr sz="2400" i="1" spc="-5" dirty="0">
                <a:latin typeface="Calibri"/>
                <a:cs typeface="Calibri"/>
              </a:rPr>
              <a:t>arrêtée</a:t>
            </a:r>
            <a:endParaRPr sz="2400">
              <a:latin typeface="Calibri"/>
              <a:cs typeface="Calibri"/>
            </a:endParaRPr>
          </a:p>
          <a:p>
            <a:pPr marL="5080" algn="ctr">
              <a:lnSpc>
                <a:spcPts val="2870"/>
              </a:lnSpc>
            </a:pP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commission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d’harmonisation.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599680" y="914574"/>
            <a:ext cx="1312545" cy="1129665"/>
            <a:chOff x="7599680" y="914574"/>
            <a:chExt cx="1312545" cy="112966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9680" y="914574"/>
              <a:ext cx="1312164" cy="70099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637780" y="924814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680" y="0"/>
                  </a:moveTo>
                  <a:lnTo>
                    <a:pt x="105028" y="0"/>
                  </a:lnTo>
                  <a:lnTo>
                    <a:pt x="64135" y="8255"/>
                  </a:lnTo>
                  <a:lnTo>
                    <a:pt x="30734" y="30734"/>
                  </a:lnTo>
                  <a:lnTo>
                    <a:pt x="8254" y="64135"/>
                  </a:lnTo>
                  <a:lnTo>
                    <a:pt x="0" y="105028"/>
                  </a:lnTo>
                  <a:lnTo>
                    <a:pt x="0" y="525145"/>
                  </a:lnTo>
                  <a:lnTo>
                    <a:pt x="8254" y="566038"/>
                  </a:lnTo>
                  <a:lnTo>
                    <a:pt x="30734" y="599439"/>
                  </a:lnTo>
                  <a:lnTo>
                    <a:pt x="64135" y="621919"/>
                  </a:lnTo>
                  <a:lnTo>
                    <a:pt x="105028" y="630174"/>
                  </a:lnTo>
                  <a:lnTo>
                    <a:pt x="1130680" y="630174"/>
                  </a:lnTo>
                  <a:lnTo>
                    <a:pt x="1171575" y="621919"/>
                  </a:lnTo>
                  <a:lnTo>
                    <a:pt x="1204976" y="599439"/>
                  </a:lnTo>
                  <a:lnTo>
                    <a:pt x="1227454" y="566038"/>
                  </a:lnTo>
                  <a:lnTo>
                    <a:pt x="1235710" y="525145"/>
                  </a:lnTo>
                  <a:lnTo>
                    <a:pt x="1235710" y="105028"/>
                  </a:lnTo>
                  <a:lnTo>
                    <a:pt x="1227454" y="64135"/>
                  </a:lnTo>
                  <a:lnTo>
                    <a:pt x="1204976" y="30734"/>
                  </a:lnTo>
                  <a:lnTo>
                    <a:pt x="1171575" y="8255"/>
                  </a:lnTo>
                  <a:lnTo>
                    <a:pt x="1130680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37780" y="924814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4" y="30734"/>
                  </a:lnTo>
                  <a:lnTo>
                    <a:pt x="64135" y="8255"/>
                  </a:lnTo>
                  <a:lnTo>
                    <a:pt x="105028" y="0"/>
                  </a:lnTo>
                  <a:lnTo>
                    <a:pt x="1130680" y="0"/>
                  </a:lnTo>
                  <a:lnTo>
                    <a:pt x="1171575" y="8255"/>
                  </a:lnTo>
                  <a:lnTo>
                    <a:pt x="1204976" y="30734"/>
                  </a:lnTo>
                  <a:lnTo>
                    <a:pt x="1227454" y="64135"/>
                  </a:lnTo>
                  <a:lnTo>
                    <a:pt x="1235710" y="105028"/>
                  </a:lnTo>
                  <a:lnTo>
                    <a:pt x="1235710" y="525145"/>
                  </a:lnTo>
                  <a:lnTo>
                    <a:pt x="1227454" y="566038"/>
                  </a:lnTo>
                  <a:lnTo>
                    <a:pt x="1204976" y="599439"/>
                  </a:lnTo>
                  <a:lnTo>
                    <a:pt x="1171575" y="621919"/>
                  </a:lnTo>
                  <a:lnTo>
                    <a:pt x="1130680" y="630174"/>
                  </a:lnTo>
                  <a:lnTo>
                    <a:pt x="105028" y="630174"/>
                  </a:lnTo>
                  <a:lnTo>
                    <a:pt x="64135" y="621919"/>
                  </a:lnTo>
                  <a:lnTo>
                    <a:pt x="30734" y="599439"/>
                  </a:lnTo>
                  <a:lnTo>
                    <a:pt x="8254" y="566038"/>
                  </a:lnTo>
                  <a:lnTo>
                    <a:pt x="0" y="525145"/>
                  </a:lnTo>
                  <a:lnTo>
                    <a:pt x="0" y="105028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01660" y="1612519"/>
              <a:ext cx="207264" cy="43129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255635" y="1637411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765" y="0"/>
                  </a:lnTo>
                  <a:lnTo>
                    <a:pt x="24765" y="284225"/>
                  </a:lnTo>
                  <a:lnTo>
                    <a:pt x="0" y="284225"/>
                  </a:lnTo>
                  <a:lnTo>
                    <a:pt x="49403" y="333628"/>
                  </a:lnTo>
                  <a:lnTo>
                    <a:pt x="98806" y="284225"/>
                  </a:lnTo>
                  <a:lnTo>
                    <a:pt x="74168" y="284225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55635" y="1637411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765" y="284225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225"/>
                  </a:lnTo>
                  <a:lnTo>
                    <a:pt x="98806" y="284225"/>
                  </a:lnTo>
                  <a:lnTo>
                    <a:pt x="49403" y="333628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17357" y="943102"/>
            <a:ext cx="885825" cy="571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18745">
              <a:lnSpc>
                <a:spcPct val="99200"/>
              </a:lnSpc>
              <a:spcBef>
                <a:spcPts val="11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Epreuve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Dossier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. :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15’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563484" y="2134489"/>
            <a:ext cx="1460500" cy="2468880"/>
            <a:chOff x="7563484" y="2134489"/>
            <a:chExt cx="1460500" cy="246888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63484" y="2134489"/>
              <a:ext cx="1459992" cy="24688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601076" y="2145284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7" y="0"/>
                  </a:moveTo>
                  <a:lnTo>
                    <a:pt x="230631" y="0"/>
                  </a:lnTo>
                  <a:lnTo>
                    <a:pt x="184150" y="4699"/>
                  </a:lnTo>
                  <a:lnTo>
                    <a:pt x="140843" y="18161"/>
                  </a:lnTo>
                  <a:lnTo>
                    <a:pt x="101726" y="39369"/>
                  </a:lnTo>
                  <a:lnTo>
                    <a:pt x="67564" y="67563"/>
                  </a:lnTo>
                  <a:lnTo>
                    <a:pt x="39370" y="101726"/>
                  </a:lnTo>
                  <a:lnTo>
                    <a:pt x="18161" y="140969"/>
                  </a:lnTo>
                  <a:lnTo>
                    <a:pt x="4699" y="184276"/>
                  </a:lnTo>
                  <a:lnTo>
                    <a:pt x="0" y="230758"/>
                  </a:lnTo>
                  <a:lnTo>
                    <a:pt x="0" y="2166620"/>
                  </a:lnTo>
                  <a:lnTo>
                    <a:pt x="4699" y="2213102"/>
                  </a:lnTo>
                  <a:lnTo>
                    <a:pt x="18161" y="2256409"/>
                  </a:lnTo>
                  <a:lnTo>
                    <a:pt x="39370" y="2295524"/>
                  </a:lnTo>
                  <a:lnTo>
                    <a:pt x="67564" y="2329688"/>
                  </a:lnTo>
                  <a:lnTo>
                    <a:pt x="101726" y="2357882"/>
                  </a:lnTo>
                  <a:lnTo>
                    <a:pt x="140843" y="2379091"/>
                  </a:lnTo>
                  <a:lnTo>
                    <a:pt x="184150" y="2392553"/>
                  </a:lnTo>
                  <a:lnTo>
                    <a:pt x="230631" y="2397252"/>
                  </a:lnTo>
                  <a:lnTo>
                    <a:pt x="1153287" y="2397252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192" y="2357882"/>
                  </a:lnTo>
                  <a:lnTo>
                    <a:pt x="1316354" y="2329688"/>
                  </a:lnTo>
                  <a:lnTo>
                    <a:pt x="1344549" y="2295524"/>
                  </a:lnTo>
                  <a:lnTo>
                    <a:pt x="1365757" y="2256409"/>
                  </a:lnTo>
                  <a:lnTo>
                    <a:pt x="1379220" y="2213102"/>
                  </a:lnTo>
                  <a:lnTo>
                    <a:pt x="1383919" y="2166620"/>
                  </a:lnTo>
                  <a:lnTo>
                    <a:pt x="1383919" y="230758"/>
                  </a:lnTo>
                  <a:lnTo>
                    <a:pt x="1379220" y="184276"/>
                  </a:lnTo>
                  <a:lnTo>
                    <a:pt x="1365757" y="140969"/>
                  </a:lnTo>
                  <a:lnTo>
                    <a:pt x="1344549" y="101726"/>
                  </a:lnTo>
                  <a:lnTo>
                    <a:pt x="1316354" y="67563"/>
                  </a:lnTo>
                  <a:lnTo>
                    <a:pt x="1282192" y="39369"/>
                  </a:lnTo>
                  <a:lnTo>
                    <a:pt x="1243076" y="18161"/>
                  </a:lnTo>
                  <a:lnTo>
                    <a:pt x="1199769" y="4699"/>
                  </a:lnTo>
                  <a:lnTo>
                    <a:pt x="1153287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01076" y="2145284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758"/>
                  </a:moveTo>
                  <a:lnTo>
                    <a:pt x="4699" y="184276"/>
                  </a:lnTo>
                  <a:lnTo>
                    <a:pt x="18161" y="140969"/>
                  </a:lnTo>
                  <a:lnTo>
                    <a:pt x="39370" y="101726"/>
                  </a:lnTo>
                  <a:lnTo>
                    <a:pt x="67564" y="67563"/>
                  </a:lnTo>
                  <a:lnTo>
                    <a:pt x="101726" y="39369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192" y="39369"/>
                  </a:lnTo>
                  <a:lnTo>
                    <a:pt x="1316354" y="67563"/>
                  </a:lnTo>
                  <a:lnTo>
                    <a:pt x="1344549" y="101726"/>
                  </a:lnTo>
                  <a:lnTo>
                    <a:pt x="1365757" y="140969"/>
                  </a:lnTo>
                  <a:lnTo>
                    <a:pt x="1379220" y="184276"/>
                  </a:lnTo>
                  <a:lnTo>
                    <a:pt x="1383919" y="230758"/>
                  </a:lnTo>
                  <a:lnTo>
                    <a:pt x="1383919" y="2166620"/>
                  </a:lnTo>
                  <a:lnTo>
                    <a:pt x="1379220" y="2213102"/>
                  </a:lnTo>
                  <a:lnTo>
                    <a:pt x="1365757" y="2256409"/>
                  </a:lnTo>
                  <a:lnTo>
                    <a:pt x="1344549" y="2295524"/>
                  </a:lnTo>
                  <a:lnTo>
                    <a:pt x="1316354" y="2329688"/>
                  </a:lnTo>
                  <a:lnTo>
                    <a:pt x="1282192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7" y="2397252"/>
                  </a:lnTo>
                  <a:lnTo>
                    <a:pt x="230631" y="2397252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2"/>
                  </a:lnTo>
                  <a:lnTo>
                    <a:pt x="67564" y="2329688"/>
                  </a:lnTo>
                  <a:lnTo>
                    <a:pt x="39370" y="2295524"/>
                  </a:lnTo>
                  <a:lnTo>
                    <a:pt x="18161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758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748778" y="2148967"/>
            <a:ext cx="1082675" cy="2371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34" marR="5080" indent="-5715" algn="ctr">
              <a:lnSpc>
                <a:spcPct val="99700"/>
              </a:lnSpc>
              <a:spcBef>
                <a:spcPts val="105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Dossier de 25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pages maximum,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support de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rése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tat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86055" marR="129539" indent="-173990">
              <a:lnSpc>
                <a:spcPct val="100000"/>
              </a:lnSpc>
              <a:buChar char="-"/>
              <a:tabLst>
                <a:tab pos="186055" algn="l"/>
                <a:tab pos="186690" algn="l"/>
              </a:tabLst>
            </a:pP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Sélection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 structur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ée</a:t>
            </a:r>
            <a:r>
              <a:rPr sz="1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documents</a:t>
            </a:r>
            <a:endParaRPr sz="1100">
              <a:latin typeface="Calibri"/>
              <a:cs typeface="Calibri"/>
            </a:endParaRPr>
          </a:p>
          <a:p>
            <a:pPr marL="13970" marR="88265">
              <a:lnSpc>
                <a:spcPct val="100000"/>
              </a:lnSpc>
              <a:buChar char="-"/>
              <a:tabLst>
                <a:tab pos="87630" algn="l"/>
              </a:tabLst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Texte écrit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et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justifia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ix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entaire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au  regard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cohérence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d’action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3688"/>
            <a:ext cx="73196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</a:t>
            </a:r>
            <a:r>
              <a:rPr spc="-20" dirty="0"/>
              <a:t>R</a:t>
            </a:r>
            <a:r>
              <a:rPr dirty="0"/>
              <a:t>I</a:t>
            </a:r>
            <a:r>
              <a:rPr spc="-25" dirty="0"/>
              <a:t>L</a:t>
            </a:r>
            <a:r>
              <a:rPr spc="-15" dirty="0"/>
              <a:t>L</a:t>
            </a:r>
            <a:r>
              <a:rPr dirty="0"/>
              <a:t>E</a:t>
            </a:r>
            <a:r>
              <a:rPr spc="-240" dirty="0"/>
              <a:t> </a:t>
            </a:r>
            <a:r>
              <a:rPr dirty="0"/>
              <a:t>E</a:t>
            </a:r>
            <a:r>
              <a:rPr spc="-25" dirty="0"/>
              <a:t>V</a:t>
            </a:r>
            <a:r>
              <a:rPr spc="-20" dirty="0"/>
              <a:t>A</a:t>
            </a:r>
            <a:r>
              <a:rPr spc="-15" dirty="0"/>
              <a:t>L</a:t>
            </a:r>
            <a:r>
              <a:rPr dirty="0"/>
              <a:t>U</a:t>
            </a:r>
            <a:r>
              <a:rPr spc="-30" dirty="0"/>
              <a:t>A</a:t>
            </a:r>
            <a:r>
              <a:rPr spc="-5" dirty="0"/>
              <a:t>T</a:t>
            </a:r>
            <a:r>
              <a:rPr spc="-2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20" dirty="0"/>
              <a:t> </a:t>
            </a:r>
            <a:r>
              <a:rPr dirty="0"/>
              <a:t>É</a:t>
            </a:r>
            <a:r>
              <a:rPr spc="-30" dirty="0"/>
              <a:t>P</a:t>
            </a:r>
            <a:r>
              <a:rPr spc="-20" dirty="0"/>
              <a:t>R</a:t>
            </a:r>
            <a:r>
              <a:rPr dirty="0"/>
              <a:t>E</a:t>
            </a:r>
            <a:r>
              <a:rPr spc="-25" dirty="0"/>
              <a:t>U</a:t>
            </a:r>
            <a:r>
              <a:rPr spc="-5" dirty="0"/>
              <a:t>V</a:t>
            </a:r>
            <a:r>
              <a:rPr dirty="0"/>
              <a:t>E</a:t>
            </a:r>
            <a:r>
              <a:rPr spc="-254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82329"/>
            <a:ext cx="5558790" cy="1566545"/>
          </a:xfrm>
          <a:prstGeom prst="rect">
            <a:avLst/>
          </a:prstGeom>
        </p:spPr>
        <p:txBody>
          <a:bodyPr vert="horz" wrap="square" lIns="0" tIns="339090" rIns="0" bIns="0" rtlCol="0">
            <a:spAutoFit/>
          </a:bodyPr>
          <a:lstStyle/>
          <a:p>
            <a:pPr marL="2791460">
              <a:lnSpc>
                <a:spcPct val="100000"/>
              </a:lnSpc>
              <a:spcBef>
                <a:spcPts val="2670"/>
              </a:spcBef>
            </a:pPr>
            <a:r>
              <a:rPr sz="4400" b="1" spc="-15" dirty="0">
                <a:latin typeface="Calibri"/>
                <a:cs typeface="Calibri"/>
              </a:rPr>
              <a:t>(Entretien)</a:t>
            </a: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Entretien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45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0697" y="3340734"/>
            <a:ext cx="5233670" cy="1132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Calibri"/>
                <a:cs typeface="Calibri"/>
              </a:rPr>
              <a:t>NB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Une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grille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d’évaluation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sera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présentée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afin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d’être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débattue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</a:t>
            </a:r>
            <a:r>
              <a:rPr sz="2400" i="1" spc="-5" dirty="0">
                <a:latin typeface="Calibri"/>
                <a:cs typeface="Calibri"/>
              </a:rPr>
              <a:t>arrêtée</a:t>
            </a:r>
            <a:endParaRPr sz="2400">
              <a:latin typeface="Calibri"/>
              <a:cs typeface="Calibri"/>
            </a:endParaRPr>
          </a:p>
          <a:p>
            <a:pPr marL="5080" algn="ctr">
              <a:lnSpc>
                <a:spcPct val="100000"/>
              </a:lnSpc>
              <a:spcBef>
                <a:spcPts val="70"/>
              </a:spcBef>
            </a:pP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commission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d’harmonisation.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66990" y="915114"/>
            <a:ext cx="1312545" cy="1129665"/>
            <a:chOff x="7666990" y="915114"/>
            <a:chExt cx="1312545" cy="112966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6990" y="915114"/>
              <a:ext cx="1312163" cy="70261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704963" y="925956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680" y="0"/>
                  </a:moveTo>
                  <a:lnTo>
                    <a:pt x="105028" y="0"/>
                  </a:lnTo>
                  <a:lnTo>
                    <a:pt x="64134" y="8254"/>
                  </a:lnTo>
                  <a:lnTo>
                    <a:pt x="30733" y="30733"/>
                  </a:lnTo>
                  <a:lnTo>
                    <a:pt x="8254" y="64134"/>
                  </a:lnTo>
                  <a:lnTo>
                    <a:pt x="0" y="105028"/>
                  </a:lnTo>
                  <a:lnTo>
                    <a:pt x="0" y="525144"/>
                  </a:lnTo>
                  <a:lnTo>
                    <a:pt x="8254" y="566038"/>
                  </a:lnTo>
                  <a:lnTo>
                    <a:pt x="30733" y="599439"/>
                  </a:lnTo>
                  <a:lnTo>
                    <a:pt x="64134" y="621918"/>
                  </a:lnTo>
                  <a:lnTo>
                    <a:pt x="105028" y="630173"/>
                  </a:lnTo>
                  <a:lnTo>
                    <a:pt x="1130680" y="630173"/>
                  </a:lnTo>
                  <a:lnTo>
                    <a:pt x="1171575" y="621918"/>
                  </a:lnTo>
                  <a:lnTo>
                    <a:pt x="1204976" y="599439"/>
                  </a:lnTo>
                  <a:lnTo>
                    <a:pt x="1227454" y="566038"/>
                  </a:lnTo>
                  <a:lnTo>
                    <a:pt x="1235709" y="525144"/>
                  </a:lnTo>
                  <a:lnTo>
                    <a:pt x="1235709" y="105028"/>
                  </a:lnTo>
                  <a:lnTo>
                    <a:pt x="1227454" y="64134"/>
                  </a:lnTo>
                  <a:lnTo>
                    <a:pt x="1204976" y="30733"/>
                  </a:lnTo>
                  <a:lnTo>
                    <a:pt x="1171575" y="8254"/>
                  </a:lnTo>
                  <a:lnTo>
                    <a:pt x="1130680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04963" y="925956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4"/>
                  </a:lnTo>
                  <a:lnTo>
                    <a:pt x="30733" y="30733"/>
                  </a:lnTo>
                  <a:lnTo>
                    <a:pt x="64134" y="8254"/>
                  </a:lnTo>
                  <a:lnTo>
                    <a:pt x="105028" y="0"/>
                  </a:lnTo>
                  <a:lnTo>
                    <a:pt x="1130680" y="0"/>
                  </a:lnTo>
                  <a:lnTo>
                    <a:pt x="1171575" y="8254"/>
                  </a:lnTo>
                  <a:lnTo>
                    <a:pt x="1204976" y="30733"/>
                  </a:lnTo>
                  <a:lnTo>
                    <a:pt x="1227454" y="64134"/>
                  </a:lnTo>
                  <a:lnTo>
                    <a:pt x="1235709" y="105028"/>
                  </a:lnTo>
                  <a:lnTo>
                    <a:pt x="1235709" y="525144"/>
                  </a:lnTo>
                  <a:lnTo>
                    <a:pt x="1227454" y="566038"/>
                  </a:lnTo>
                  <a:lnTo>
                    <a:pt x="1204976" y="599439"/>
                  </a:lnTo>
                  <a:lnTo>
                    <a:pt x="1171575" y="621918"/>
                  </a:lnTo>
                  <a:lnTo>
                    <a:pt x="1130680" y="630173"/>
                  </a:lnTo>
                  <a:lnTo>
                    <a:pt x="105028" y="630173"/>
                  </a:lnTo>
                  <a:lnTo>
                    <a:pt x="64134" y="621918"/>
                  </a:lnTo>
                  <a:lnTo>
                    <a:pt x="30733" y="599439"/>
                  </a:lnTo>
                  <a:lnTo>
                    <a:pt x="8254" y="566038"/>
                  </a:lnTo>
                  <a:lnTo>
                    <a:pt x="0" y="525144"/>
                  </a:lnTo>
                  <a:lnTo>
                    <a:pt x="0" y="105028"/>
                  </a:lnTo>
                  <a:close/>
                </a:path>
              </a:pathLst>
            </a:custGeom>
            <a:ln w="9523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68970" y="1614677"/>
              <a:ext cx="207264" cy="42976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322818" y="1638554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7" y="0"/>
                  </a:moveTo>
                  <a:lnTo>
                    <a:pt x="24764" y="0"/>
                  </a:lnTo>
                  <a:lnTo>
                    <a:pt x="24764" y="284225"/>
                  </a:lnTo>
                  <a:lnTo>
                    <a:pt x="0" y="284225"/>
                  </a:lnTo>
                  <a:lnTo>
                    <a:pt x="49402" y="333629"/>
                  </a:lnTo>
                  <a:lnTo>
                    <a:pt x="98805" y="284225"/>
                  </a:lnTo>
                  <a:lnTo>
                    <a:pt x="74167" y="284225"/>
                  </a:lnTo>
                  <a:lnTo>
                    <a:pt x="74167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22818" y="1638554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225"/>
                  </a:moveTo>
                  <a:lnTo>
                    <a:pt x="24764" y="284225"/>
                  </a:lnTo>
                  <a:lnTo>
                    <a:pt x="24764" y="0"/>
                  </a:lnTo>
                  <a:lnTo>
                    <a:pt x="74167" y="0"/>
                  </a:lnTo>
                  <a:lnTo>
                    <a:pt x="74167" y="284225"/>
                  </a:lnTo>
                  <a:lnTo>
                    <a:pt x="98805" y="284225"/>
                  </a:lnTo>
                  <a:lnTo>
                    <a:pt x="49402" y="333629"/>
                  </a:lnTo>
                  <a:lnTo>
                    <a:pt x="0" y="284225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84414" y="946150"/>
            <a:ext cx="885825" cy="5715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118745">
              <a:lnSpc>
                <a:spcPts val="1430"/>
              </a:lnSpc>
              <a:spcBef>
                <a:spcPts val="155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Epreuve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Dossier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. :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15’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45’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628890" y="2140333"/>
            <a:ext cx="1461770" cy="2466340"/>
            <a:chOff x="7628890" y="2140333"/>
            <a:chExt cx="1461770" cy="246634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8890" y="2140333"/>
              <a:ext cx="1461516" cy="246582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667879" y="2147062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7" y="0"/>
                  </a:moveTo>
                  <a:lnTo>
                    <a:pt x="230631" y="0"/>
                  </a:lnTo>
                  <a:lnTo>
                    <a:pt x="184150" y="4699"/>
                  </a:lnTo>
                  <a:lnTo>
                    <a:pt x="140843" y="18161"/>
                  </a:lnTo>
                  <a:lnTo>
                    <a:pt x="101726" y="39370"/>
                  </a:lnTo>
                  <a:lnTo>
                    <a:pt x="67564" y="67563"/>
                  </a:lnTo>
                  <a:lnTo>
                    <a:pt x="39370" y="101726"/>
                  </a:lnTo>
                  <a:lnTo>
                    <a:pt x="18161" y="140970"/>
                  </a:lnTo>
                  <a:lnTo>
                    <a:pt x="4699" y="184276"/>
                  </a:lnTo>
                  <a:lnTo>
                    <a:pt x="0" y="230759"/>
                  </a:lnTo>
                  <a:lnTo>
                    <a:pt x="0" y="2166620"/>
                  </a:lnTo>
                  <a:lnTo>
                    <a:pt x="4699" y="2213102"/>
                  </a:lnTo>
                  <a:lnTo>
                    <a:pt x="18161" y="2256409"/>
                  </a:lnTo>
                  <a:lnTo>
                    <a:pt x="39370" y="2295525"/>
                  </a:lnTo>
                  <a:lnTo>
                    <a:pt x="67564" y="2329688"/>
                  </a:lnTo>
                  <a:lnTo>
                    <a:pt x="101726" y="2357882"/>
                  </a:lnTo>
                  <a:lnTo>
                    <a:pt x="140843" y="2379091"/>
                  </a:lnTo>
                  <a:lnTo>
                    <a:pt x="184150" y="2392553"/>
                  </a:lnTo>
                  <a:lnTo>
                    <a:pt x="230631" y="2397252"/>
                  </a:lnTo>
                  <a:lnTo>
                    <a:pt x="1153287" y="2397252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319" y="2357882"/>
                  </a:lnTo>
                  <a:lnTo>
                    <a:pt x="1316481" y="2329688"/>
                  </a:lnTo>
                  <a:lnTo>
                    <a:pt x="1344676" y="2295525"/>
                  </a:lnTo>
                  <a:lnTo>
                    <a:pt x="1365885" y="2256409"/>
                  </a:lnTo>
                  <a:lnTo>
                    <a:pt x="1379347" y="2213102"/>
                  </a:lnTo>
                  <a:lnTo>
                    <a:pt x="1384046" y="2166620"/>
                  </a:lnTo>
                  <a:lnTo>
                    <a:pt x="1384046" y="230759"/>
                  </a:lnTo>
                  <a:lnTo>
                    <a:pt x="1379347" y="184276"/>
                  </a:lnTo>
                  <a:lnTo>
                    <a:pt x="1365885" y="140970"/>
                  </a:lnTo>
                  <a:lnTo>
                    <a:pt x="1344676" y="101726"/>
                  </a:lnTo>
                  <a:lnTo>
                    <a:pt x="1316481" y="67563"/>
                  </a:lnTo>
                  <a:lnTo>
                    <a:pt x="1282319" y="39370"/>
                  </a:lnTo>
                  <a:lnTo>
                    <a:pt x="1243076" y="18161"/>
                  </a:lnTo>
                  <a:lnTo>
                    <a:pt x="1199769" y="4699"/>
                  </a:lnTo>
                  <a:lnTo>
                    <a:pt x="1153287" y="0"/>
                  </a:lnTo>
                  <a:close/>
                </a:path>
              </a:pathLst>
            </a:custGeom>
            <a:solidFill>
              <a:srgbClr val="D99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67879" y="2147062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759"/>
                  </a:moveTo>
                  <a:lnTo>
                    <a:pt x="4699" y="184276"/>
                  </a:lnTo>
                  <a:lnTo>
                    <a:pt x="18161" y="140970"/>
                  </a:lnTo>
                  <a:lnTo>
                    <a:pt x="39370" y="101726"/>
                  </a:lnTo>
                  <a:lnTo>
                    <a:pt x="67564" y="67563"/>
                  </a:lnTo>
                  <a:lnTo>
                    <a:pt x="101726" y="39370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7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319" y="39370"/>
                  </a:lnTo>
                  <a:lnTo>
                    <a:pt x="1316481" y="67563"/>
                  </a:lnTo>
                  <a:lnTo>
                    <a:pt x="1344676" y="101726"/>
                  </a:lnTo>
                  <a:lnTo>
                    <a:pt x="1365885" y="140970"/>
                  </a:lnTo>
                  <a:lnTo>
                    <a:pt x="1379347" y="184276"/>
                  </a:lnTo>
                  <a:lnTo>
                    <a:pt x="1384046" y="230759"/>
                  </a:lnTo>
                  <a:lnTo>
                    <a:pt x="1384046" y="2166620"/>
                  </a:lnTo>
                  <a:lnTo>
                    <a:pt x="1379347" y="2213102"/>
                  </a:lnTo>
                  <a:lnTo>
                    <a:pt x="1365885" y="2256409"/>
                  </a:lnTo>
                  <a:lnTo>
                    <a:pt x="1344676" y="2295525"/>
                  </a:lnTo>
                  <a:lnTo>
                    <a:pt x="1316481" y="2329688"/>
                  </a:lnTo>
                  <a:lnTo>
                    <a:pt x="1282319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7" y="2397252"/>
                  </a:lnTo>
                  <a:lnTo>
                    <a:pt x="230631" y="2397252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2"/>
                  </a:lnTo>
                  <a:lnTo>
                    <a:pt x="67564" y="2329688"/>
                  </a:lnTo>
                  <a:lnTo>
                    <a:pt x="39370" y="2295525"/>
                  </a:lnTo>
                  <a:lnTo>
                    <a:pt x="18161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759"/>
                  </a:lnTo>
                  <a:close/>
                </a:path>
              </a:pathLst>
            </a:custGeom>
            <a:ln w="9525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815833" y="2150491"/>
            <a:ext cx="1082675" cy="2371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34" marR="5080" indent="-5715" algn="ctr">
              <a:lnSpc>
                <a:spcPct val="99700"/>
              </a:lnSpc>
              <a:spcBef>
                <a:spcPts val="105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Dossier de 25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pages maximum,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support de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rése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tat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86055" marR="129539" indent="-173990">
              <a:lnSpc>
                <a:spcPct val="99500"/>
              </a:lnSpc>
              <a:spcBef>
                <a:spcPts val="20"/>
              </a:spcBef>
              <a:buChar char="-"/>
              <a:tabLst>
                <a:tab pos="186055" algn="l"/>
                <a:tab pos="186690" algn="l"/>
              </a:tabLst>
            </a:pP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Sélection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 structur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ée</a:t>
            </a:r>
            <a:r>
              <a:rPr sz="1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documents</a:t>
            </a:r>
            <a:endParaRPr sz="1100">
              <a:latin typeface="Calibri"/>
              <a:cs typeface="Calibri"/>
            </a:endParaRPr>
          </a:p>
          <a:p>
            <a:pPr marL="13970" marR="88265">
              <a:lnSpc>
                <a:spcPct val="100000"/>
              </a:lnSpc>
              <a:buChar char="-"/>
              <a:tabLst>
                <a:tab pos="88900" algn="l"/>
              </a:tabLst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Texte écrit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et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justifia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choix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entaire</a:t>
            </a:r>
            <a:r>
              <a:rPr sz="11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au  regard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cohérence 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d’action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4330" y="292353"/>
            <a:ext cx="59016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55" dirty="0"/>
              <a:t> </a:t>
            </a:r>
            <a:r>
              <a:rPr dirty="0"/>
              <a:t>3</a:t>
            </a:r>
            <a:r>
              <a:rPr spc="-15" dirty="0"/>
              <a:t> </a:t>
            </a:r>
            <a:r>
              <a:rPr dirty="0"/>
              <a:t>(30</a:t>
            </a:r>
            <a:r>
              <a:rPr spc="-30" dirty="0"/>
              <a:t> </a:t>
            </a:r>
            <a:r>
              <a:rPr spc="-15" dirty="0"/>
              <a:t>MINUTES)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84" y="1037590"/>
            <a:ext cx="7286625" cy="192976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0" marR="5080" indent="-342900">
              <a:lnSpc>
                <a:spcPct val="100899"/>
              </a:lnSpc>
              <a:spcBef>
                <a:spcPts val="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Présentation </a:t>
            </a:r>
            <a:r>
              <a:rPr sz="2400" spc="-5" dirty="0">
                <a:latin typeface="Calibri"/>
                <a:cs typeface="Calibri"/>
              </a:rPr>
              <a:t>d’une action conduite par </a:t>
            </a:r>
            <a:r>
              <a:rPr sz="2400" dirty="0">
                <a:latin typeface="Calibri"/>
                <a:cs typeface="Calibri"/>
              </a:rPr>
              <a:t>le candidat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témoignant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son rôle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personne</a:t>
            </a:r>
            <a:r>
              <a:rPr sz="2400" dirty="0">
                <a:latin typeface="Calibri"/>
                <a:cs typeface="Calibri"/>
              </a:rPr>
              <a:t> ressource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matière d’éducation </a:t>
            </a:r>
            <a:r>
              <a:rPr sz="2400" dirty="0">
                <a:latin typeface="Calibri"/>
                <a:cs typeface="Calibri"/>
              </a:rPr>
              <a:t>inclusive et </a:t>
            </a:r>
            <a:r>
              <a:rPr sz="2400" spc="-5" dirty="0">
                <a:latin typeface="Calibri"/>
                <a:cs typeface="Calibri"/>
              </a:rPr>
              <a:t>de sa </a:t>
            </a:r>
            <a:r>
              <a:rPr sz="2400" dirty="0">
                <a:latin typeface="Calibri"/>
                <a:cs typeface="Calibri"/>
              </a:rPr>
              <a:t>connaissance </a:t>
            </a:r>
            <a:r>
              <a:rPr sz="2400" spc="-20" dirty="0">
                <a:latin typeface="Calibri"/>
                <a:cs typeface="Calibri"/>
              </a:rPr>
              <a:t>des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modalités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scolarisation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élèves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BEP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spc="-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échange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avec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lang="fr-FR" sz="2400" spc="-5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spc="-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711" y="3377565"/>
            <a:ext cx="7284084" cy="222059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685"/>
              </a:spcBef>
            </a:pPr>
            <a:r>
              <a:rPr sz="2400" i="1" spc="-5" dirty="0">
                <a:latin typeface="Calibri"/>
                <a:cs typeface="Calibri"/>
              </a:rPr>
              <a:t>support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écrit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ou</a:t>
            </a:r>
            <a:r>
              <a:rPr sz="2400" i="1" spc="-10" dirty="0">
                <a:latin typeface="Calibri"/>
                <a:cs typeface="Calibri"/>
              </a:rPr>
              <a:t> numérique</a:t>
            </a:r>
            <a:endParaRPr sz="2400" dirty="0">
              <a:latin typeface="Calibri"/>
              <a:cs typeface="Calibri"/>
            </a:endParaRPr>
          </a:p>
          <a:p>
            <a:pPr marL="12065" marR="5080" algn="ctr">
              <a:lnSpc>
                <a:spcPct val="119600"/>
              </a:lnSpc>
              <a:spcBef>
                <a:spcPts val="25"/>
              </a:spcBef>
            </a:pPr>
            <a:r>
              <a:rPr sz="2400" i="1" spc="-5" dirty="0">
                <a:latin typeface="Calibri"/>
                <a:cs typeface="Calibri"/>
              </a:rPr>
              <a:t>pour présenter une action </a:t>
            </a:r>
            <a:r>
              <a:rPr sz="2400" i="1" dirty="0">
                <a:latin typeface="Calibri"/>
                <a:cs typeface="Calibri"/>
              </a:rPr>
              <a:t>de </a:t>
            </a:r>
            <a:r>
              <a:rPr sz="2400" i="1" spc="-5" dirty="0">
                <a:latin typeface="Calibri"/>
                <a:cs typeface="Calibri"/>
              </a:rPr>
              <a:t>sensibilisation, d’information, </a:t>
            </a:r>
            <a:r>
              <a:rPr sz="2400" i="1" spc="-5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de valorisation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d’une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action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pédagogique</a:t>
            </a:r>
            <a:endParaRPr sz="2400" dirty="0">
              <a:latin typeface="Calibri"/>
              <a:cs typeface="Calibri"/>
            </a:endParaRPr>
          </a:p>
          <a:p>
            <a:pPr marL="847725" marR="836294" algn="ctr">
              <a:lnSpc>
                <a:spcPct val="119700"/>
              </a:lnSpc>
              <a:spcBef>
                <a:spcPts val="10"/>
              </a:spcBef>
            </a:pPr>
            <a:r>
              <a:rPr sz="2400" i="1" dirty="0">
                <a:latin typeface="Calibri"/>
                <a:cs typeface="Calibri"/>
              </a:rPr>
              <a:t>à</a:t>
            </a:r>
            <a:r>
              <a:rPr sz="2400" i="1" spc="-9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destination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professionnels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de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l’éducation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ou de</a:t>
            </a:r>
            <a:r>
              <a:rPr sz="2400" i="1" spc="2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partenaires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26984" y="932259"/>
            <a:ext cx="1312545" cy="1127760"/>
            <a:chOff x="7626984" y="932259"/>
            <a:chExt cx="1312545" cy="11277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6984" y="932259"/>
              <a:ext cx="1312163" cy="70261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664703" y="942847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553" y="0"/>
                  </a:moveTo>
                  <a:lnTo>
                    <a:pt x="105028" y="0"/>
                  </a:lnTo>
                  <a:lnTo>
                    <a:pt x="64135" y="8254"/>
                  </a:lnTo>
                  <a:lnTo>
                    <a:pt x="30734" y="30734"/>
                  </a:lnTo>
                  <a:lnTo>
                    <a:pt x="8254" y="64135"/>
                  </a:lnTo>
                  <a:lnTo>
                    <a:pt x="0" y="105028"/>
                  </a:lnTo>
                  <a:lnTo>
                    <a:pt x="0" y="525144"/>
                  </a:lnTo>
                  <a:lnTo>
                    <a:pt x="8254" y="566038"/>
                  </a:lnTo>
                  <a:lnTo>
                    <a:pt x="30734" y="599439"/>
                  </a:lnTo>
                  <a:lnTo>
                    <a:pt x="64135" y="621918"/>
                  </a:lnTo>
                  <a:lnTo>
                    <a:pt x="105028" y="630174"/>
                  </a:lnTo>
                  <a:lnTo>
                    <a:pt x="1130553" y="630174"/>
                  </a:lnTo>
                  <a:lnTo>
                    <a:pt x="1171448" y="621918"/>
                  </a:lnTo>
                  <a:lnTo>
                    <a:pt x="1204849" y="599439"/>
                  </a:lnTo>
                  <a:lnTo>
                    <a:pt x="1227327" y="566038"/>
                  </a:lnTo>
                  <a:lnTo>
                    <a:pt x="1235582" y="525144"/>
                  </a:lnTo>
                  <a:lnTo>
                    <a:pt x="1235582" y="105028"/>
                  </a:lnTo>
                  <a:lnTo>
                    <a:pt x="1227327" y="64135"/>
                  </a:lnTo>
                  <a:lnTo>
                    <a:pt x="1204849" y="30734"/>
                  </a:lnTo>
                  <a:lnTo>
                    <a:pt x="1171448" y="8254"/>
                  </a:lnTo>
                  <a:lnTo>
                    <a:pt x="1130553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64703" y="942847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4" y="64135"/>
                  </a:lnTo>
                  <a:lnTo>
                    <a:pt x="30734" y="30734"/>
                  </a:lnTo>
                  <a:lnTo>
                    <a:pt x="64135" y="8254"/>
                  </a:lnTo>
                  <a:lnTo>
                    <a:pt x="105028" y="0"/>
                  </a:lnTo>
                  <a:lnTo>
                    <a:pt x="1130553" y="0"/>
                  </a:lnTo>
                  <a:lnTo>
                    <a:pt x="1171448" y="8254"/>
                  </a:lnTo>
                  <a:lnTo>
                    <a:pt x="1204849" y="30734"/>
                  </a:lnTo>
                  <a:lnTo>
                    <a:pt x="1227327" y="64135"/>
                  </a:lnTo>
                  <a:lnTo>
                    <a:pt x="1235582" y="105028"/>
                  </a:lnTo>
                  <a:lnTo>
                    <a:pt x="1235582" y="525144"/>
                  </a:lnTo>
                  <a:lnTo>
                    <a:pt x="1227327" y="566038"/>
                  </a:lnTo>
                  <a:lnTo>
                    <a:pt x="1204849" y="599439"/>
                  </a:lnTo>
                  <a:lnTo>
                    <a:pt x="1171448" y="621918"/>
                  </a:lnTo>
                  <a:lnTo>
                    <a:pt x="1130553" y="630174"/>
                  </a:lnTo>
                  <a:lnTo>
                    <a:pt x="105028" y="630174"/>
                  </a:lnTo>
                  <a:lnTo>
                    <a:pt x="64135" y="621918"/>
                  </a:lnTo>
                  <a:lnTo>
                    <a:pt x="30734" y="599439"/>
                  </a:lnTo>
                  <a:lnTo>
                    <a:pt x="8254" y="566038"/>
                  </a:lnTo>
                  <a:lnTo>
                    <a:pt x="0" y="525144"/>
                  </a:lnTo>
                  <a:lnTo>
                    <a:pt x="0" y="105028"/>
                  </a:lnTo>
                  <a:close/>
                </a:path>
              </a:pathLst>
            </a:custGeom>
            <a:ln w="9523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97096" y="1656239"/>
              <a:ext cx="170417" cy="40376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233028" y="1671954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765" y="0"/>
                  </a:lnTo>
                  <a:lnTo>
                    <a:pt x="24765" y="284099"/>
                  </a:lnTo>
                  <a:lnTo>
                    <a:pt x="0" y="284099"/>
                  </a:lnTo>
                  <a:lnTo>
                    <a:pt x="49529" y="333629"/>
                  </a:lnTo>
                  <a:lnTo>
                    <a:pt x="98932" y="284099"/>
                  </a:lnTo>
                  <a:lnTo>
                    <a:pt x="74168" y="284099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33028" y="1671954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099"/>
                  </a:moveTo>
                  <a:lnTo>
                    <a:pt x="24765" y="284099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099"/>
                  </a:lnTo>
                  <a:lnTo>
                    <a:pt x="98932" y="284099"/>
                  </a:lnTo>
                  <a:lnTo>
                    <a:pt x="49529" y="333629"/>
                  </a:lnTo>
                  <a:lnTo>
                    <a:pt x="0" y="284099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43266" y="964438"/>
            <a:ext cx="88582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ts val="1435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ts val="1435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Projet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601584" y="2152395"/>
            <a:ext cx="1461770" cy="2468880"/>
            <a:chOff x="7601584" y="2152395"/>
            <a:chExt cx="1461770" cy="246888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01584" y="2152395"/>
              <a:ext cx="1461516" cy="24688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640446" y="2163444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6" y="0"/>
                  </a:moveTo>
                  <a:lnTo>
                    <a:pt x="230631" y="0"/>
                  </a:lnTo>
                  <a:lnTo>
                    <a:pt x="184150" y="4699"/>
                  </a:lnTo>
                  <a:lnTo>
                    <a:pt x="140843" y="18160"/>
                  </a:lnTo>
                  <a:lnTo>
                    <a:pt x="101726" y="39369"/>
                  </a:lnTo>
                  <a:lnTo>
                    <a:pt x="67563" y="67563"/>
                  </a:lnTo>
                  <a:lnTo>
                    <a:pt x="39370" y="101726"/>
                  </a:lnTo>
                  <a:lnTo>
                    <a:pt x="18160" y="140842"/>
                  </a:lnTo>
                  <a:lnTo>
                    <a:pt x="4699" y="184150"/>
                  </a:lnTo>
                  <a:lnTo>
                    <a:pt x="0" y="230631"/>
                  </a:lnTo>
                  <a:lnTo>
                    <a:pt x="0" y="2166619"/>
                  </a:lnTo>
                  <a:lnTo>
                    <a:pt x="4699" y="2213102"/>
                  </a:lnTo>
                  <a:lnTo>
                    <a:pt x="18160" y="2256409"/>
                  </a:lnTo>
                  <a:lnTo>
                    <a:pt x="39370" y="2295652"/>
                  </a:lnTo>
                  <a:lnTo>
                    <a:pt x="67563" y="2329687"/>
                  </a:lnTo>
                  <a:lnTo>
                    <a:pt x="101726" y="2357881"/>
                  </a:lnTo>
                  <a:lnTo>
                    <a:pt x="140843" y="2379217"/>
                  </a:lnTo>
                  <a:lnTo>
                    <a:pt x="184150" y="2392553"/>
                  </a:lnTo>
                  <a:lnTo>
                    <a:pt x="230631" y="2397252"/>
                  </a:lnTo>
                  <a:lnTo>
                    <a:pt x="1153286" y="2397252"/>
                  </a:lnTo>
                  <a:lnTo>
                    <a:pt x="1199769" y="2392553"/>
                  </a:lnTo>
                  <a:lnTo>
                    <a:pt x="1243076" y="2379217"/>
                  </a:lnTo>
                  <a:lnTo>
                    <a:pt x="1282192" y="2357881"/>
                  </a:lnTo>
                  <a:lnTo>
                    <a:pt x="1316354" y="2329687"/>
                  </a:lnTo>
                  <a:lnTo>
                    <a:pt x="1344549" y="2295652"/>
                  </a:lnTo>
                  <a:lnTo>
                    <a:pt x="1365757" y="2256409"/>
                  </a:lnTo>
                  <a:lnTo>
                    <a:pt x="1379220" y="2213102"/>
                  </a:lnTo>
                  <a:lnTo>
                    <a:pt x="1383919" y="2166619"/>
                  </a:lnTo>
                  <a:lnTo>
                    <a:pt x="1383919" y="230631"/>
                  </a:lnTo>
                  <a:lnTo>
                    <a:pt x="1379220" y="184150"/>
                  </a:lnTo>
                  <a:lnTo>
                    <a:pt x="1365757" y="140842"/>
                  </a:lnTo>
                  <a:lnTo>
                    <a:pt x="1344549" y="101726"/>
                  </a:lnTo>
                  <a:lnTo>
                    <a:pt x="1316354" y="67563"/>
                  </a:lnTo>
                  <a:lnTo>
                    <a:pt x="1282192" y="39369"/>
                  </a:lnTo>
                  <a:lnTo>
                    <a:pt x="1243076" y="18160"/>
                  </a:lnTo>
                  <a:lnTo>
                    <a:pt x="1199769" y="4699"/>
                  </a:lnTo>
                  <a:lnTo>
                    <a:pt x="115328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40446" y="2163444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631"/>
                  </a:moveTo>
                  <a:lnTo>
                    <a:pt x="4699" y="184150"/>
                  </a:lnTo>
                  <a:lnTo>
                    <a:pt x="18160" y="140842"/>
                  </a:lnTo>
                  <a:lnTo>
                    <a:pt x="39370" y="101726"/>
                  </a:lnTo>
                  <a:lnTo>
                    <a:pt x="67563" y="67563"/>
                  </a:lnTo>
                  <a:lnTo>
                    <a:pt x="101726" y="39369"/>
                  </a:lnTo>
                  <a:lnTo>
                    <a:pt x="140843" y="18160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6" y="0"/>
                  </a:lnTo>
                  <a:lnTo>
                    <a:pt x="1199769" y="4699"/>
                  </a:lnTo>
                  <a:lnTo>
                    <a:pt x="1243076" y="18160"/>
                  </a:lnTo>
                  <a:lnTo>
                    <a:pt x="1282192" y="39369"/>
                  </a:lnTo>
                  <a:lnTo>
                    <a:pt x="1316354" y="67563"/>
                  </a:lnTo>
                  <a:lnTo>
                    <a:pt x="1344549" y="101726"/>
                  </a:lnTo>
                  <a:lnTo>
                    <a:pt x="1365757" y="140842"/>
                  </a:lnTo>
                  <a:lnTo>
                    <a:pt x="1379220" y="184150"/>
                  </a:lnTo>
                  <a:lnTo>
                    <a:pt x="1383919" y="230631"/>
                  </a:lnTo>
                  <a:lnTo>
                    <a:pt x="1383919" y="2166619"/>
                  </a:lnTo>
                  <a:lnTo>
                    <a:pt x="1379220" y="2213102"/>
                  </a:lnTo>
                  <a:lnTo>
                    <a:pt x="1365757" y="2256409"/>
                  </a:lnTo>
                  <a:lnTo>
                    <a:pt x="1344549" y="2295652"/>
                  </a:lnTo>
                  <a:lnTo>
                    <a:pt x="1316354" y="2329687"/>
                  </a:lnTo>
                  <a:lnTo>
                    <a:pt x="1282192" y="2357881"/>
                  </a:lnTo>
                  <a:lnTo>
                    <a:pt x="1243076" y="2379217"/>
                  </a:lnTo>
                  <a:lnTo>
                    <a:pt x="1199769" y="2392553"/>
                  </a:lnTo>
                  <a:lnTo>
                    <a:pt x="1153286" y="2397252"/>
                  </a:lnTo>
                  <a:lnTo>
                    <a:pt x="230631" y="2397252"/>
                  </a:lnTo>
                  <a:lnTo>
                    <a:pt x="184150" y="2392553"/>
                  </a:lnTo>
                  <a:lnTo>
                    <a:pt x="140843" y="2379217"/>
                  </a:lnTo>
                  <a:lnTo>
                    <a:pt x="101726" y="2357881"/>
                  </a:lnTo>
                  <a:lnTo>
                    <a:pt x="67563" y="2329687"/>
                  </a:lnTo>
                  <a:lnTo>
                    <a:pt x="39370" y="2295652"/>
                  </a:lnTo>
                  <a:lnTo>
                    <a:pt x="18160" y="2256409"/>
                  </a:lnTo>
                  <a:lnTo>
                    <a:pt x="4699" y="2213102"/>
                  </a:lnTo>
                  <a:lnTo>
                    <a:pt x="0" y="2166619"/>
                  </a:lnTo>
                  <a:lnTo>
                    <a:pt x="0" y="230631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797545" y="2200782"/>
            <a:ext cx="1075690" cy="2298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 marR="73025" indent="-1905" algn="ctr">
              <a:lnSpc>
                <a:spcPct val="99600"/>
              </a:lnSpc>
              <a:spcBef>
                <a:spcPts val="10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Présentation 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partir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upp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(a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ud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io, 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vidéo,</a:t>
            </a:r>
            <a:r>
              <a:rPr sz="11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…)</a:t>
            </a:r>
            <a:r>
              <a:rPr sz="115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150">
              <a:latin typeface="Calibri"/>
              <a:cs typeface="Calibri"/>
            </a:endParaRPr>
          </a:p>
          <a:p>
            <a:pPr marL="12700" marR="5080" algn="ctr">
              <a:lnSpc>
                <a:spcPts val="1370"/>
              </a:lnSpc>
              <a:spcBef>
                <a:spcPts val="5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sensib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lisat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15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valorisation,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endParaRPr sz="1150">
              <a:latin typeface="Calibri"/>
              <a:cs typeface="Calibri"/>
            </a:endParaRPr>
          </a:p>
          <a:p>
            <a:pPr marL="27305" marR="20320" algn="ctr">
              <a:lnSpc>
                <a:spcPct val="99800"/>
              </a:lnSpc>
              <a:spcBef>
                <a:spcPts val="5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pédagogique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destination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professionnels</a:t>
            </a:r>
            <a:r>
              <a:rPr sz="11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partenaires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l’Education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7239" y="927334"/>
            <a:ext cx="1312545" cy="1132840"/>
            <a:chOff x="7627239" y="927334"/>
            <a:chExt cx="1312545" cy="11328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7239" y="927334"/>
              <a:ext cx="1312163" cy="70717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664958" y="942467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553" y="0"/>
                  </a:moveTo>
                  <a:lnTo>
                    <a:pt x="105028" y="0"/>
                  </a:lnTo>
                  <a:lnTo>
                    <a:pt x="64135" y="8255"/>
                  </a:lnTo>
                  <a:lnTo>
                    <a:pt x="30734" y="30734"/>
                  </a:lnTo>
                  <a:lnTo>
                    <a:pt x="8255" y="64135"/>
                  </a:lnTo>
                  <a:lnTo>
                    <a:pt x="0" y="105029"/>
                  </a:lnTo>
                  <a:lnTo>
                    <a:pt x="0" y="525145"/>
                  </a:lnTo>
                  <a:lnTo>
                    <a:pt x="8255" y="566038"/>
                  </a:lnTo>
                  <a:lnTo>
                    <a:pt x="30734" y="599440"/>
                  </a:lnTo>
                  <a:lnTo>
                    <a:pt x="64135" y="621919"/>
                  </a:lnTo>
                  <a:lnTo>
                    <a:pt x="105028" y="630174"/>
                  </a:lnTo>
                  <a:lnTo>
                    <a:pt x="1130553" y="630174"/>
                  </a:lnTo>
                  <a:lnTo>
                    <a:pt x="1171448" y="621919"/>
                  </a:lnTo>
                  <a:lnTo>
                    <a:pt x="1204849" y="599440"/>
                  </a:lnTo>
                  <a:lnTo>
                    <a:pt x="1227327" y="566038"/>
                  </a:lnTo>
                  <a:lnTo>
                    <a:pt x="1235583" y="525145"/>
                  </a:lnTo>
                  <a:lnTo>
                    <a:pt x="1235583" y="105029"/>
                  </a:lnTo>
                  <a:lnTo>
                    <a:pt x="1227327" y="64135"/>
                  </a:lnTo>
                  <a:lnTo>
                    <a:pt x="1204849" y="30734"/>
                  </a:lnTo>
                  <a:lnTo>
                    <a:pt x="1171448" y="8255"/>
                  </a:lnTo>
                  <a:lnTo>
                    <a:pt x="1130553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64958" y="942467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9"/>
                  </a:moveTo>
                  <a:lnTo>
                    <a:pt x="8255" y="64135"/>
                  </a:lnTo>
                  <a:lnTo>
                    <a:pt x="30734" y="30734"/>
                  </a:lnTo>
                  <a:lnTo>
                    <a:pt x="64135" y="8255"/>
                  </a:lnTo>
                  <a:lnTo>
                    <a:pt x="105028" y="0"/>
                  </a:lnTo>
                  <a:lnTo>
                    <a:pt x="1130553" y="0"/>
                  </a:lnTo>
                  <a:lnTo>
                    <a:pt x="1171448" y="8255"/>
                  </a:lnTo>
                  <a:lnTo>
                    <a:pt x="1204849" y="30734"/>
                  </a:lnTo>
                  <a:lnTo>
                    <a:pt x="1227327" y="64135"/>
                  </a:lnTo>
                  <a:lnTo>
                    <a:pt x="1235583" y="105029"/>
                  </a:lnTo>
                  <a:lnTo>
                    <a:pt x="1235583" y="525145"/>
                  </a:lnTo>
                  <a:lnTo>
                    <a:pt x="1227327" y="566038"/>
                  </a:lnTo>
                  <a:lnTo>
                    <a:pt x="1204849" y="599440"/>
                  </a:lnTo>
                  <a:lnTo>
                    <a:pt x="1171448" y="621919"/>
                  </a:lnTo>
                  <a:lnTo>
                    <a:pt x="1130553" y="630174"/>
                  </a:lnTo>
                  <a:lnTo>
                    <a:pt x="105028" y="630174"/>
                  </a:lnTo>
                  <a:lnTo>
                    <a:pt x="64135" y="621919"/>
                  </a:lnTo>
                  <a:lnTo>
                    <a:pt x="30734" y="599440"/>
                  </a:lnTo>
                  <a:lnTo>
                    <a:pt x="8255" y="566038"/>
                  </a:lnTo>
                  <a:lnTo>
                    <a:pt x="0" y="525145"/>
                  </a:lnTo>
                  <a:lnTo>
                    <a:pt x="0" y="105029"/>
                  </a:lnTo>
                  <a:close/>
                </a:path>
              </a:pathLst>
            </a:custGeom>
            <a:ln w="9523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97350" y="1655858"/>
              <a:ext cx="170417" cy="40376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233283" y="1671574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765" y="0"/>
                  </a:lnTo>
                  <a:lnTo>
                    <a:pt x="24765" y="284099"/>
                  </a:lnTo>
                  <a:lnTo>
                    <a:pt x="0" y="284099"/>
                  </a:lnTo>
                  <a:lnTo>
                    <a:pt x="49530" y="333628"/>
                  </a:lnTo>
                  <a:lnTo>
                    <a:pt x="98933" y="284099"/>
                  </a:lnTo>
                  <a:lnTo>
                    <a:pt x="74168" y="284099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33283" y="1671574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099"/>
                  </a:moveTo>
                  <a:lnTo>
                    <a:pt x="24765" y="284099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099"/>
                  </a:lnTo>
                  <a:lnTo>
                    <a:pt x="98933" y="284099"/>
                  </a:lnTo>
                  <a:lnTo>
                    <a:pt x="49530" y="333628"/>
                  </a:lnTo>
                  <a:lnTo>
                    <a:pt x="0" y="284099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06272" y="0"/>
            <a:ext cx="73253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</a:t>
            </a:r>
            <a:r>
              <a:rPr spc="-20" dirty="0"/>
              <a:t>R</a:t>
            </a:r>
            <a:r>
              <a:rPr dirty="0"/>
              <a:t>I</a:t>
            </a:r>
            <a:r>
              <a:rPr spc="-25" dirty="0"/>
              <a:t>L</a:t>
            </a:r>
            <a:r>
              <a:rPr spc="-15" dirty="0"/>
              <a:t>L</a:t>
            </a:r>
            <a:r>
              <a:rPr dirty="0"/>
              <a:t>E</a:t>
            </a:r>
            <a:r>
              <a:rPr spc="-215" dirty="0"/>
              <a:t> </a:t>
            </a:r>
            <a:r>
              <a:rPr dirty="0"/>
              <a:t>E</a:t>
            </a:r>
            <a:r>
              <a:rPr spc="-25" dirty="0"/>
              <a:t>V</a:t>
            </a:r>
            <a:r>
              <a:rPr spc="-20" dirty="0"/>
              <a:t>A</a:t>
            </a:r>
            <a:r>
              <a:rPr spc="-15" dirty="0"/>
              <a:t>L</a:t>
            </a:r>
            <a:r>
              <a:rPr dirty="0"/>
              <a:t>U</a:t>
            </a:r>
            <a:r>
              <a:rPr spc="-30" dirty="0"/>
              <a:t>A</a:t>
            </a:r>
            <a:r>
              <a:rPr spc="-5" dirty="0"/>
              <a:t>T</a:t>
            </a:r>
            <a:r>
              <a:rPr spc="-2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20" dirty="0"/>
              <a:t> </a:t>
            </a:r>
            <a:r>
              <a:rPr dirty="0"/>
              <a:t>É</a:t>
            </a:r>
            <a:r>
              <a:rPr spc="-30" dirty="0"/>
              <a:t>P</a:t>
            </a:r>
            <a:r>
              <a:rPr dirty="0"/>
              <a:t>R</a:t>
            </a:r>
            <a:r>
              <a:rPr spc="-25" dirty="0"/>
              <a:t>E</a:t>
            </a:r>
            <a:r>
              <a:rPr dirty="0"/>
              <a:t>U</a:t>
            </a:r>
            <a:r>
              <a:rPr spc="-20" dirty="0"/>
              <a:t>V</a:t>
            </a:r>
            <a:r>
              <a:rPr dirty="0"/>
              <a:t>E</a:t>
            </a:r>
            <a:r>
              <a:rPr spc="-229" dirty="0"/>
              <a:t> </a:t>
            </a:r>
            <a:r>
              <a:rPr dirty="0"/>
              <a:t>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97253" y="616965"/>
            <a:ext cx="63315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libri"/>
                <a:cs typeface="Calibri"/>
              </a:rPr>
              <a:t>(présentation</a:t>
            </a:r>
            <a:r>
              <a:rPr sz="4400" b="1" spc="-220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d’une</a:t>
            </a:r>
            <a:r>
              <a:rPr sz="4400" b="1" spc="-165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action)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800" y="1753870"/>
            <a:ext cx="727773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8326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Présentation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action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conduite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candidat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témoignant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son rôle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personne</a:t>
            </a:r>
            <a:r>
              <a:rPr sz="2400" dirty="0">
                <a:latin typeface="Calibri"/>
                <a:cs typeface="Calibri"/>
              </a:rPr>
              <a:t> ressource </a:t>
            </a:r>
            <a:r>
              <a:rPr sz="2400" spc="-5" dirty="0">
                <a:latin typeface="Calibri"/>
                <a:cs typeface="Calibri"/>
              </a:rPr>
              <a:t>en</a:t>
            </a:r>
            <a:endParaRPr sz="2400" dirty="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matière d’éducation </a:t>
            </a:r>
            <a:r>
              <a:rPr sz="2400" dirty="0">
                <a:latin typeface="Calibri"/>
                <a:cs typeface="Calibri"/>
              </a:rPr>
              <a:t>inclusive et </a:t>
            </a:r>
            <a:r>
              <a:rPr sz="2400" spc="-5" dirty="0">
                <a:latin typeface="Calibri"/>
                <a:cs typeface="Calibri"/>
              </a:rPr>
              <a:t>de sa </a:t>
            </a:r>
            <a:r>
              <a:rPr sz="2400" dirty="0">
                <a:latin typeface="Calibri"/>
                <a:cs typeface="Calibri"/>
              </a:rPr>
              <a:t>connaissance </a:t>
            </a:r>
            <a:r>
              <a:rPr sz="2400" spc="-5" dirty="0">
                <a:latin typeface="Calibri"/>
                <a:cs typeface="Calibri"/>
              </a:rPr>
              <a:t>des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modalités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scolarisation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élèves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BEP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spc="-4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0697" y="3738753"/>
            <a:ext cx="5236210" cy="11303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ctr">
              <a:lnSpc>
                <a:spcPts val="2870"/>
              </a:lnSpc>
              <a:spcBef>
                <a:spcPts val="200"/>
              </a:spcBef>
            </a:pPr>
            <a:r>
              <a:rPr sz="2400" i="1" dirty="0">
                <a:latin typeface="Calibri"/>
                <a:cs typeface="Calibri"/>
              </a:rPr>
              <a:t>NB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Une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grille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d’évaluation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sera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présentée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afin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d’être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débattue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</a:t>
            </a:r>
            <a:r>
              <a:rPr sz="2400" i="1" spc="-5" dirty="0">
                <a:latin typeface="Calibri"/>
                <a:cs typeface="Calibri"/>
              </a:rPr>
              <a:t>arrêtée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855"/>
              </a:lnSpc>
            </a:pP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commission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d’harmonisation.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43266" y="962914"/>
            <a:ext cx="885825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Projet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601584" y="2153411"/>
            <a:ext cx="1461770" cy="2468880"/>
            <a:chOff x="7601584" y="2153411"/>
            <a:chExt cx="1461770" cy="246888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01584" y="2153411"/>
              <a:ext cx="1461516" cy="246887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40446" y="2164460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6" y="0"/>
                  </a:moveTo>
                  <a:lnTo>
                    <a:pt x="230631" y="0"/>
                  </a:lnTo>
                  <a:lnTo>
                    <a:pt x="184150" y="4699"/>
                  </a:lnTo>
                  <a:lnTo>
                    <a:pt x="140843" y="18161"/>
                  </a:lnTo>
                  <a:lnTo>
                    <a:pt x="101726" y="39369"/>
                  </a:lnTo>
                  <a:lnTo>
                    <a:pt x="67563" y="67563"/>
                  </a:lnTo>
                  <a:lnTo>
                    <a:pt x="39370" y="101726"/>
                  </a:lnTo>
                  <a:lnTo>
                    <a:pt x="18160" y="140842"/>
                  </a:lnTo>
                  <a:lnTo>
                    <a:pt x="4699" y="184150"/>
                  </a:lnTo>
                  <a:lnTo>
                    <a:pt x="0" y="230631"/>
                  </a:lnTo>
                  <a:lnTo>
                    <a:pt x="0" y="2166620"/>
                  </a:lnTo>
                  <a:lnTo>
                    <a:pt x="4699" y="2213102"/>
                  </a:lnTo>
                  <a:lnTo>
                    <a:pt x="18160" y="2256409"/>
                  </a:lnTo>
                  <a:lnTo>
                    <a:pt x="39370" y="2295525"/>
                  </a:lnTo>
                  <a:lnTo>
                    <a:pt x="67563" y="2329688"/>
                  </a:lnTo>
                  <a:lnTo>
                    <a:pt x="101726" y="2357882"/>
                  </a:lnTo>
                  <a:lnTo>
                    <a:pt x="140843" y="2379091"/>
                  </a:lnTo>
                  <a:lnTo>
                    <a:pt x="184150" y="2392553"/>
                  </a:lnTo>
                  <a:lnTo>
                    <a:pt x="230631" y="2397252"/>
                  </a:lnTo>
                  <a:lnTo>
                    <a:pt x="1153286" y="2397252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192" y="2357882"/>
                  </a:lnTo>
                  <a:lnTo>
                    <a:pt x="1316354" y="2329688"/>
                  </a:lnTo>
                  <a:lnTo>
                    <a:pt x="1344549" y="2295525"/>
                  </a:lnTo>
                  <a:lnTo>
                    <a:pt x="1365757" y="2256409"/>
                  </a:lnTo>
                  <a:lnTo>
                    <a:pt x="1379220" y="2213102"/>
                  </a:lnTo>
                  <a:lnTo>
                    <a:pt x="1383919" y="2166620"/>
                  </a:lnTo>
                  <a:lnTo>
                    <a:pt x="1383919" y="230631"/>
                  </a:lnTo>
                  <a:lnTo>
                    <a:pt x="1379220" y="184150"/>
                  </a:lnTo>
                  <a:lnTo>
                    <a:pt x="1365757" y="140842"/>
                  </a:lnTo>
                  <a:lnTo>
                    <a:pt x="1344549" y="101726"/>
                  </a:lnTo>
                  <a:lnTo>
                    <a:pt x="1316354" y="67563"/>
                  </a:lnTo>
                  <a:lnTo>
                    <a:pt x="1282192" y="39369"/>
                  </a:lnTo>
                  <a:lnTo>
                    <a:pt x="1243076" y="18161"/>
                  </a:lnTo>
                  <a:lnTo>
                    <a:pt x="1199769" y="4699"/>
                  </a:lnTo>
                  <a:lnTo>
                    <a:pt x="115328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40446" y="2164460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631"/>
                  </a:moveTo>
                  <a:lnTo>
                    <a:pt x="4699" y="184150"/>
                  </a:lnTo>
                  <a:lnTo>
                    <a:pt x="18160" y="140842"/>
                  </a:lnTo>
                  <a:lnTo>
                    <a:pt x="39370" y="101726"/>
                  </a:lnTo>
                  <a:lnTo>
                    <a:pt x="67563" y="67563"/>
                  </a:lnTo>
                  <a:lnTo>
                    <a:pt x="101726" y="39369"/>
                  </a:lnTo>
                  <a:lnTo>
                    <a:pt x="140843" y="18161"/>
                  </a:lnTo>
                  <a:lnTo>
                    <a:pt x="184150" y="4699"/>
                  </a:lnTo>
                  <a:lnTo>
                    <a:pt x="230631" y="0"/>
                  </a:lnTo>
                  <a:lnTo>
                    <a:pt x="1153286" y="0"/>
                  </a:lnTo>
                  <a:lnTo>
                    <a:pt x="1199769" y="4699"/>
                  </a:lnTo>
                  <a:lnTo>
                    <a:pt x="1243076" y="18161"/>
                  </a:lnTo>
                  <a:lnTo>
                    <a:pt x="1282192" y="39369"/>
                  </a:lnTo>
                  <a:lnTo>
                    <a:pt x="1316354" y="67563"/>
                  </a:lnTo>
                  <a:lnTo>
                    <a:pt x="1344549" y="101726"/>
                  </a:lnTo>
                  <a:lnTo>
                    <a:pt x="1365757" y="140842"/>
                  </a:lnTo>
                  <a:lnTo>
                    <a:pt x="1379220" y="184150"/>
                  </a:lnTo>
                  <a:lnTo>
                    <a:pt x="1383919" y="230631"/>
                  </a:lnTo>
                  <a:lnTo>
                    <a:pt x="1383919" y="2166620"/>
                  </a:lnTo>
                  <a:lnTo>
                    <a:pt x="1379220" y="2213102"/>
                  </a:lnTo>
                  <a:lnTo>
                    <a:pt x="1365757" y="2256409"/>
                  </a:lnTo>
                  <a:lnTo>
                    <a:pt x="1344549" y="2295525"/>
                  </a:lnTo>
                  <a:lnTo>
                    <a:pt x="1316354" y="2329688"/>
                  </a:lnTo>
                  <a:lnTo>
                    <a:pt x="1282192" y="2357882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6" y="2397252"/>
                  </a:lnTo>
                  <a:lnTo>
                    <a:pt x="230631" y="2397252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2"/>
                  </a:lnTo>
                  <a:lnTo>
                    <a:pt x="67563" y="2329688"/>
                  </a:lnTo>
                  <a:lnTo>
                    <a:pt x="39370" y="2295525"/>
                  </a:lnTo>
                  <a:lnTo>
                    <a:pt x="18160" y="2256409"/>
                  </a:lnTo>
                  <a:lnTo>
                    <a:pt x="4699" y="2213102"/>
                  </a:lnTo>
                  <a:lnTo>
                    <a:pt x="0" y="2166620"/>
                  </a:lnTo>
                  <a:lnTo>
                    <a:pt x="0" y="230631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797545" y="2202306"/>
            <a:ext cx="1075690" cy="2298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 marR="73025" indent="-1905" algn="ctr">
              <a:lnSpc>
                <a:spcPct val="99600"/>
              </a:lnSpc>
              <a:spcBef>
                <a:spcPts val="10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Présentation 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partir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upp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(au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io, 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vidéo,</a:t>
            </a:r>
            <a:r>
              <a:rPr sz="11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…)</a:t>
            </a:r>
            <a:r>
              <a:rPr sz="115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150">
              <a:latin typeface="Calibri"/>
              <a:cs typeface="Calibri"/>
            </a:endParaRPr>
          </a:p>
          <a:p>
            <a:pPr marL="12700" marR="5080" algn="ctr">
              <a:lnSpc>
                <a:spcPts val="1370"/>
              </a:lnSpc>
              <a:spcBef>
                <a:spcPts val="5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sensib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lisat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15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valorisation,</a:t>
            </a:r>
            <a:endParaRPr sz="1150">
              <a:latin typeface="Calibri"/>
              <a:cs typeface="Calibri"/>
            </a:endParaRPr>
          </a:p>
          <a:p>
            <a:pPr marL="100965" marR="92710" indent="1270" algn="ctr">
              <a:lnSpc>
                <a:spcPts val="1370"/>
              </a:lnSpc>
              <a:spcBef>
                <a:spcPts val="10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pédagogique</a:t>
            </a:r>
            <a:r>
              <a:rPr sz="11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endParaRPr sz="1150">
              <a:latin typeface="Calibri"/>
              <a:cs typeface="Calibri"/>
            </a:endParaRPr>
          </a:p>
          <a:p>
            <a:pPr marL="27305" marR="20320" indent="1270" algn="ctr">
              <a:lnSpc>
                <a:spcPts val="1370"/>
              </a:lnSpc>
              <a:spcBef>
                <a:spcPts val="10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destination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professionnels</a:t>
            </a:r>
            <a:r>
              <a:rPr sz="11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endParaRPr sz="1150">
              <a:latin typeface="Calibri"/>
              <a:cs typeface="Calibri"/>
            </a:endParaRPr>
          </a:p>
          <a:p>
            <a:pPr marL="635" algn="ctr">
              <a:lnSpc>
                <a:spcPts val="1335"/>
              </a:lnSpc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partenaires</a:t>
            </a:r>
            <a:r>
              <a:rPr sz="11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1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10"/>
              </a:spcBef>
            </a:pP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l’Education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7239" y="927969"/>
            <a:ext cx="1312545" cy="1132840"/>
            <a:chOff x="7627239" y="927969"/>
            <a:chExt cx="1312545" cy="11328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7239" y="927969"/>
              <a:ext cx="1312163" cy="70717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664958" y="943101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1130553" y="0"/>
                  </a:moveTo>
                  <a:lnTo>
                    <a:pt x="105028" y="0"/>
                  </a:lnTo>
                  <a:lnTo>
                    <a:pt x="64135" y="8255"/>
                  </a:lnTo>
                  <a:lnTo>
                    <a:pt x="30734" y="30734"/>
                  </a:lnTo>
                  <a:lnTo>
                    <a:pt x="8255" y="64135"/>
                  </a:lnTo>
                  <a:lnTo>
                    <a:pt x="0" y="105028"/>
                  </a:lnTo>
                  <a:lnTo>
                    <a:pt x="0" y="525145"/>
                  </a:lnTo>
                  <a:lnTo>
                    <a:pt x="8255" y="566038"/>
                  </a:lnTo>
                  <a:lnTo>
                    <a:pt x="30734" y="599439"/>
                  </a:lnTo>
                  <a:lnTo>
                    <a:pt x="64135" y="621919"/>
                  </a:lnTo>
                  <a:lnTo>
                    <a:pt x="105028" y="630174"/>
                  </a:lnTo>
                  <a:lnTo>
                    <a:pt x="1130553" y="630174"/>
                  </a:lnTo>
                  <a:lnTo>
                    <a:pt x="1171448" y="621919"/>
                  </a:lnTo>
                  <a:lnTo>
                    <a:pt x="1204849" y="599439"/>
                  </a:lnTo>
                  <a:lnTo>
                    <a:pt x="1227327" y="566038"/>
                  </a:lnTo>
                  <a:lnTo>
                    <a:pt x="1235583" y="525145"/>
                  </a:lnTo>
                  <a:lnTo>
                    <a:pt x="1235583" y="105028"/>
                  </a:lnTo>
                  <a:lnTo>
                    <a:pt x="1227327" y="64135"/>
                  </a:lnTo>
                  <a:lnTo>
                    <a:pt x="1204849" y="30734"/>
                  </a:lnTo>
                  <a:lnTo>
                    <a:pt x="1171448" y="8255"/>
                  </a:lnTo>
                  <a:lnTo>
                    <a:pt x="1130553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64958" y="943101"/>
              <a:ext cx="1235710" cy="630555"/>
            </a:xfrm>
            <a:custGeom>
              <a:avLst/>
              <a:gdLst/>
              <a:ahLst/>
              <a:cxnLst/>
              <a:rect l="l" t="t" r="r" b="b"/>
              <a:pathLst>
                <a:path w="1235709" h="630555">
                  <a:moveTo>
                    <a:pt x="0" y="105028"/>
                  </a:moveTo>
                  <a:lnTo>
                    <a:pt x="8255" y="64135"/>
                  </a:lnTo>
                  <a:lnTo>
                    <a:pt x="30734" y="30734"/>
                  </a:lnTo>
                  <a:lnTo>
                    <a:pt x="64135" y="8255"/>
                  </a:lnTo>
                  <a:lnTo>
                    <a:pt x="105028" y="0"/>
                  </a:lnTo>
                  <a:lnTo>
                    <a:pt x="1130553" y="0"/>
                  </a:lnTo>
                  <a:lnTo>
                    <a:pt x="1171448" y="8255"/>
                  </a:lnTo>
                  <a:lnTo>
                    <a:pt x="1204849" y="30734"/>
                  </a:lnTo>
                  <a:lnTo>
                    <a:pt x="1227327" y="64135"/>
                  </a:lnTo>
                  <a:lnTo>
                    <a:pt x="1235583" y="105028"/>
                  </a:lnTo>
                  <a:lnTo>
                    <a:pt x="1235583" y="525145"/>
                  </a:lnTo>
                  <a:lnTo>
                    <a:pt x="1227327" y="566038"/>
                  </a:lnTo>
                  <a:lnTo>
                    <a:pt x="1204849" y="599439"/>
                  </a:lnTo>
                  <a:lnTo>
                    <a:pt x="1171448" y="621919"/>
                  </a:lnTo>
                  <a:lnTo>
                    <a:pt x="1130553" y="630174"/>
                  </a:lnTo>
                  <a:lnTo>
                    <a:pt x="105028" y="630174"/>
                  </a:lnTo>
                  <a:lnTo>
                    <a:pt x="64135" y="621919"/>
                  </a:lnTo>
                  <a:lnTo>
                    <a:pt x="30734" y="599439"/>
                  </a:lnTo>
                  <a:lnTo>
                    <a:pt x="8255" y="566038"/>
                  </a:lnTo>
                  <a:lnTo>
                    <a:pt x="0" y="525145"/>
                  </a:lnTo>
                  <a:lnTo>
                    <a:pt x="0" y="105028"/>
                  </a:lnTo>
                  <a:close/>
                </a:path>
              </a:pathLst>
            </a:custGeom>
            <a:ln w="9523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97350" y="1656493"/>
              <a:ext cx="170417" cy="40376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233283" y="1672208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74168" y="0"/>
                  </a:moveTo>
                  <a:lnTo>
                    <a:pt x="24765" y="0"/>
                  </a:lnTo>
                  <a:lnTo>
                    <a:pt x="24765" y="284099"/>
                  </a:lnTo>
                  <a:lnTo>
                    <a:pt x="0" y="284099"/>
                  </a:lnTo>
                  <a:lnTo>
                    <a:pt x="49530" y="333628"/>
                  </a:lnTo>
                  <a:lnTo>
                    <a:pt x="98933" y="284099"/>
                  </a:lnTo>
                  <a:lnTo>
                    <a:pt x="74168" y="284099"/>
                  </a:lnTo>
                  <a:lnTo>
                    <a:pt x="7416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33283" y="1672208"/>
              <a:ext cx="99060" cy="334010"/>
            </a:xfrm>
            <a:custGeom>
              <a:avLst/>
              <a:gdLst/>
              <a:ahLst/>
              <a:cxnLst/>
              <a:rect l="l" t="t" r="r" b="b"/>
              <a:pathLst>
                <a:path w="99059" h="334010">
                  <a:moveTo>
                    <a:pt x="0" y="284099"/>
                  </a:moveTo>
                  <a:lnTo>
                    <a:pt x="24765" y="284099"/>
                  </a:lnTo>
                  <a:lnTo>
                    <a:pt x="24765" y="0"/>
                  </a:lnTo>
                  <a:lnTo>
                    <a:pt x="74168" y="0"/>
                  </a:lnTo>
                  <a:lnTo>
                    <a:pt x="74168" y="284099"/>
                  </a:lnTo>
                  <a:lnTo>
                    <a:pt x="98933" y="284099"/>
                  </a:lnTo>
                  <a:lnTo>
                    <a:pt x="49530" y="333628"/>
                  </a:lnTo>
                  <a:lnTo>
                    <a:pt x="0" y="284099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968233" y="964438"/>
            <a:ext cx="639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43266" y="1145794"/>
            <a:ext cx="885825" cy="39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Projet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200" spc="-2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spc="-25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06515" y="5948679"/>
            <a:ext cx="2567559" cy="653415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55751" y="292353"/>
            <a:ext cx="80232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</a:t>
            </a:r>
            <a:r>
              <a:rPr spc="-25" dirty="0"/>
              <a:t>V</a:t>
            </a:r>
            <a:r>
              <a:rPr spc="-20" dirty="0"/>
              <a:t>A</a:t>
            </a:r>
            <a:r>
              <a:rPr spc="-15" dirty="0"/>
              <a:t>L</a:t>
            </a:r>
            <a:r>
              <a:rPr dirty="0"/>
              <a:t>U</a:t>
            </a:r>
            <a:r>
              <a:rPr spc="-30" dirty="0"/>
              <a:t>A</a:t>
            </a:r>
            <a:r>
              <a:rPr spc="-5" dirty="0"/>
              <a:t>T</a:t>
            </a:r>
            <a:r>
              <a:rPr spc="-25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-260" dirty="0"/>
              <a:t> </a:t>
            </a:r>
            <a:r>
              <a:rPr dirty="0"/>
              <a:t>É</a:t>
            </a:r>
            <a:r>
              <a:rPr spc="-30" dirty="0"/>
              <a:t>P</a:t>
            </a:r>
            <a:r>
              <a:rPr dirty="0"/>
              <a:t>R</a:t>
            </a:r>
            <a:r>
              <a:rPr spc="-25" dirty="0"/>
              <a:t>E</a:t>
            </a:r>
            <a:r>
              <a:rPr dirty="0"/>
              <a:t>U</a:t>
            </a:r>
            <a:r>
              <a:rPr spc="-20" dirty="0"/>
              <a:t>V</a:t>
            </a:r>
            <a:r>
              <a:rPr dirty="0"/>
              <a:t>E</a:t>
            </a:r>
            <a:r>
              <a:rPr spc="-254" dirty="0"/>
              <a:t> </a:t>
            </a:r>
            <a:r>
              <a:rPr dirty="0"/>
              <a:t>3</a:t>
            </a:r>
            <a:r>
              <a:rPr spc="-240" dirty="0"/>
              <a:t> </a:t>
            </a:r>
            <a:r>
              <a:rPr spc="-20" dirty="0"/>
              <a:t>(</a:t>
            </a:r>
            <a:r>
              <a:rPr dirty="0"/>
              <a:t>E</a:t>
            </a:r>
            <a:r>
              <a:rPr spc="-20" dirty="0"/>
              <a:t>c</a:t>
            </a:r>
            <a:r>
              <a:rPr dirty="0"/>
              <a:t>h</a:t>
            </a:r>
            <a:r>
              <a:rPr spc="-25" dirty="0"/>
              <a:t>a</a:t>
            </a:r>
            <a:r>
              <a:rPr dirty="0"/>
              <a:t>n</a:t>
            </a:r>
            <a:r>
              <a:rPr spc="-25" dirty="0"/>
              <a:t>g</a:t>
            </a:r>
            <a:r>
              <a:rPr spc="-5" dirty="0"/>
              <a:t>e)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35940" y="1037590"/>
            <a:ext cx="6873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échange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avec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lang="fr-FR" sz="2400" spc="-5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spc="-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1346" y="2557398"/>
            <a:ext cx="5236210" cy="113220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ctr">
              <a:lnSpc>
                <a:spcPts val="2870"/>
              </a:lnSpc>
              <a:spcBef>
                <a:spcPts val="204"/>
              </a:spcBef>
            </a:pPr>
            <a:r>
              <a:rPr sz="2400" i="1" dirty="0">
                <a:latin typeface="Calibri"/>
                <a:cs typeface="Calibri"/>
              </a:rPr>
              <a:t>NB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Une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grille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d’évaluation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sera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présentée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afin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d’être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débattue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</a:t>
            </a:r>
            <a:r>
              <a:rPr sz="2400" i="1" spc="-5" dirty="0">
                <a:latin typeface="Calibri"/>
                <a:cs typeface="Calibri"/>
              </a:rPr>
              <a:t>arrêtée</a:t>
            </a:r>
            <a:endParaRPr sz="2400">
              <a:latin typeface="Calibri"/>
              <a:cs typeface="Calibri"/>
            </a:endParaRPr>
          </a:p>
          <a:p>
            <a:pPr marL="3810" algn="ctr">
              <a:lnSpc>
                <a:spcPts val="2870"/>
              </a:lnSpc>
            </a:pP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commission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d’harmonisation.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601584" y="2153920"/>
            <a:ext cx="1461770" cy="2468880"/>
            <a:chOff x="7601584" y="2153920"/>
            <a:chExt cx="1461770" cy="2468880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01584" y="2153920"/>
              <a:ext cx="1461516" cy="246887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640446" y="2164969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1153286" y="0"/>
                  </a:moveTo>
                  <a:lnTo>
                    <a:pt x="230631" y="0"/>
                  </a:lnTo>
                  <a:lnTo>
                    <a:pt x="184150" y="4698"/>
                  </a:lnTo>
                  <a:lnTo>
                    <a:pt x="140843" y="18033"/>
                  </a:lnTo>
                  <a:lnTo>
                    <a:pt x="101726" y="39369"/>
                  </a:lnTo>
                  <a:lnTo>
                    <a:pt x="67563" y="67563"/>
                  </a:lnTo>
                  <a:lnTo>
                    <a:pt x="39370" y="101600"/>
                  </a:lnTo>
                  <a:lnTo>
                    <a:pt x="18160" y="140842"/>
                  </a:lnTo>
                  <a:lnTo>
                    <a:pt x="4699" y="184150"/>
                  </a:lnTo>
                  <a:lnTo>
                    <a:pt x="0" y="230631"/>
                  </a:lnTo>
                  <a:lnTo>
                    <a:pt x="0" y="2166619"/>
                  </a:lnTo>
                  <a:lnTo>
                    <a:pt x="4699" y="2213101"/>
                  </a:lnTo>
                  <a:lnTo>
                    <a:pt x="18160" y="2256408"/>
                  </a:lnTo>
                  <a:lnTo>
                    <a:pt x="39370" y="2295524"/>
                  </a:lnTo>
                  <a:lnTo>
                    <a:pt x="67563" y="2329687"/>
                  </a:lnTo>
                  <a:lnTo>
                    <a:pt x="101726" y="2357881"/>
                  </a:lnTo>
                  <a:lnTo>
                    <a:pt x="140843" y="2379091"/>
                  </a:lnTo>
                  <a:lnTo>
                    <a:pt x="184150" y="2392553"/>
                  </a:lnTo>
                  <a:lnTo>
                    <a:pt x="230631" y="2397251"/>
                  </a:lnTo>
                  <a:lnTo>
                    <a:pt x="1153286" y="2397251"/>
                  </a:lnTo>
                  <a:lnTo>
                    <a:pt x="1199769" y="2392553"/>
                  </a:lnTo>
                  <a:lnTo>
                    <a:pt x="1243076" y="2379091"/>
                  </a:lnTo>
                  <a:lnTo>
                    <a:pt x="1282192" y="2357881"/>
                  </a:lnTo>
                  <a:lnTo>
                    <a:pt x="1316354" y="2329687"/>
                  </a:lnTo>
                  <a:lnTo>
                    <a:pt x="1344549" y="2295524"/>
                  </a:lnTo>
                  <a:lnTo>
                    <a:pt x="1365757" y="2256408"/>
                  </a:lnTo>
                  <a:lnTo>
                    <a:pt x="1379220" y="2213101"/>
                  </a:lnTo>
                  <a:lnTo>
                    <a:pt x="1383919" y="2166619"/>
                  </a:lnTo>
                  <a:lnTo>
                    <a:pt x="1383919" y="230631"/>
                  </a:lnTo>
                  <a:lnTo>
                    <a:pt x="1379220" y="184150"/>
                  </a:lnTo>
                  <a:lnTo>
                    <a:pt x="1365757" y="140842"/>
                  </a:lnTo>
                  <a:lnTo>
                    <a:pt x="1344549" y="101600"/>
                  </a:lnTo>
                  <a:lnTo>
                    <a:pt x="1316354" y="67563"/>
                  </a:lnTo>
                  <a:lnTo>
                    <a:pt x="1282192" y="39369"/>
                  </a:lnTo>
                  <a:lnTo>
                    <a:pt x="1243076" y="18033"/>
                  </a:lnTo>
                  <a:lnTo>
                    <a:pt x="1199769" y="4698"/>
                  </a:lnTo>
                  <a:lnTo>
                    <a:pt x="115328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40446" y="2164969"/>
              <a:ext cx="1384300" cy="2397760"/>
            </a:xfrm>
            <a:custGeom>
              <a:avLst/>
              <a:gdLst/>
              <a:ahLst/>
              <a:cxnLst/>
              <a:rect l="l" t="t" r="r" b="b"/>
              <a:pathLst>
                <a:path w="1384300" h="2397760">
                  <a:moveTo>
                    <a:pt x="0" y="230631"/>
                  </a:moveTo>
                  <a:lnTo>
                    <a:pt x="4699" y="184150"/>
                  </a:lnTo>
                  <a:lnTo>
                    <a:pt x="18160" y="140842"/>
                  </a:lnTo>
                  <a:lnTo>
                    <a:pt x="39370" y="101600"/>
                  </a:lnTo>
                  <a:lnTo>
                    <a:pt x="67563" y="67563"/>
                  </a:lnTo>
                  <a:lnTo>
                    <a:pt x="101726" y="39369"/>
                  </a:lnTo>
                  <a:lnTo>
                    <a:pt x="140843" y="18033"/>
                  </a:lnTo>
                  <a:lnTo>
                    <a:pt x="184150" y="4698"/>
                  </a:lnTo>
                  <a:lnTo>
                    <a:pt x="230631" y="0"/>
                  </a:lnTo>
                  <a:lnTo>
                    <a:pt x="1153286" y="0"/>
                  </a:lnTo>
                  <a:lnTo>
                    <a:pt x="1199769" y="4698"/>
                  </a:lnTo>
                  <a:lnTo>
                    <a:pt x="1243076" y="18033"/>
                  </a:lnTo>
                  <a:lnTo>
                    <a:pt x="1282192" y="39369"/>
                  </a:lnTo>
                  <a:lnTo>
                    <a:pt x="1316354" y="67563"/>
                  </a:lnTo>
                  <a:lnTo>
                    <a:pt x="1344549" y="101600"/>
                  </a:lnTo>
                  <a:lnTo>
                    <a:pt x="1365757" y="140842"/>
                  </a:lnTo>
                  <a:lnTo>
                    <a:pt x="1379220" y="184150"/>
                  </a:lnTo>
                  <a:lnTo>
                    <a:pt x="1383919" y="230631"/>
                  </a:lnTo>
                  <a:lnTo>
                    <a:pt x="1383919" y="2166619"/>
                  </a:lnTo>
                  <a:lnTo>
                    <a:pt x="1379220" y="2213101"/>
                  </a:lnTo>
                  <a:lnTo>
                    <a:pt x="1365757" y="2256408"/>
                  </a:lnTo>
                  <a:lnTo>
                    <a:pt x="1344549" y="2295524"/>
                  </a:lnTo>
                  <a:lnTo>
                    <a:pt x="1316354" y="2329687"/>
                  </a:lnTo>
                  <a:lnTo>
                    <a:pt x="1282192" y="2357881"/>
                  </a:lnTo>
                  <a:lnTo>
                    <a:pt x="1243076" y="2379091"/>
                  </a:lnTo>
                  <a:lnTo>
                    <a:pt x="1199769" y="2392553"/>
                  </a:lnTo>
                  <a:lnTo>
                    <a:pt x="1153286" y="2397251"/>
                  </a:lnTo>
                  <a:lnTo>
                    <a:pt x="230631" y="2397251"/>
                  </a:lnTo>
                  <a:lnTo>
                    <a:pt x="184150" y="2392553"/>
                  </a:lnTo>
                  <a:lnTo>
                    <a:pt x="140843" y="2379091"/>
                  </a:lnTo>
                  <a:lnTo>
                    <a:pt x="101726" y="2357881"/>
                  </a:lnTo>
                  <a:lnTo>
                    <a:pt x="67563" y="2329687"/>
                  </a:lnTo>
                  <a:lnTo>
                    <a:pt x="39370" y="2295524"/>
                  </a:lnTo>
                  <a:lnTo>
                    <a:pt x="18160" y="2256408"/>
                  </a:lnTo>
                  <a:lnTo>
                    <a:pt x="4699" y="2213101"/>
                  </a:lnTo>
                  <a:lnTo>
                    <a:pt x="0" y="2166619"/>
                  </a:lnTo>
                  <a:lnTo>
                    <a:pt x="0" y="230631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797545" y="2202306"/>
            <a:ext cx="1075690" cy="2298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 marR="73025" indent="-1905" algn="ctr">
              <a:lnSpc>
                <a:spcPct val="99800"/>
              </a:lnSpc>
              <a:spcBef>
                <a:spcPts val="105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Présentation 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partir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tout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upp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(au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io, 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vidéo,</a:t>
            </a:r>
            <a:r>
              <a:rPr sz="11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…)</a:t>
            </a:r>
            <a:r>
              <a:rPr sz="115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d’une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150">
              <a:latin typeface="Calibri"/>
              <a:cs typeface="Calibri"/>
            </a:endParaRPr>
          </a:p>
          <a:p>
            <a:pPr marL="12700" marR="5080" algn="ctr">
              <a:lnSpc>
                <a:spcPts val="1380"/>
              </a:lnSpc>
              <a:spcBef>
                <a:spcPts val="30"/>
              </a:spcBef>
            </a:pP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sensib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lisat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15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valorisation,</a:t>
            </a:r>
            <a:endParaRPr sz="1150">
              <a:latin typeface="Calibri"/>
              <a:cs typeface="Calibri"/>
            </a:endParaRPr>
          </a:p>
          <a:p>
            <a:pPr marL="1905" algn="ctr">
              <a:lnSpc>
                <a:spcPts val="1320"/>
              </a:lnSpc>
            </a:pP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endParaRPr sz="1150">
              <a:latin typeface="Calibri"/>
              <a:cs typeface="Calibri"/>
            </a:endParaRPr>
          </a:p>
          <a:p>
            <a:pPr marL="27305" marR="20320" algn="ctr">
              <a:lnSpc>
                <a:spcPct val="99800"/>
              </a:lnSpc>
              <a:spcBef>
                <a:spcPts val="5"/>
              </a:spcBef>
            </a:pP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pédagogique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à </a:t>
            </a:r>
            <a:r>
              <a:rPr sz="115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destination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professionnels</a:t>
            </a:r>
            <a:r>
              <a:rPr sz="11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15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5" dirty="0">
                <a:solidFill>
                  <a:srgbClr val="FFFFFF"/>
                </a:solidFill>
                <a:latin typeface="Calibri"/>
                <a:cs typeface="Calibri"/>
              </a:rPr>
              <a:t>partenaires de </a:t>
            </a:r>
            <a:r>
              <a:rPr sz="1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spc="-15" dirty="0">
                <a:solidFill>
                  <a:srgbClr val="FFFFFF"/>
                </a:solidFill>
                <a:latin typeface="Calibri"/>
                <a:cs typeface="Calibri"/>
              </a:rPr>
              <a:t>l’Education</a:t>
            </a:r>
            <a:endParaRPr sz="1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344" y="3482416"/>
            <a:ext cx="761238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dirty="0">
                <a:solidFill>
                  <a:srgbClr val="FFFFFF"/>
                </a:solidFill>
                <a:latin typeface="Calibri"/>
                <a:cs typeface="Calibri"/>
              </a:rPr>
              <a:t>Merci</a:t>
            </a:r>
            <a:r>
              <a:rPr sz="6000" b="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6000" b="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0" dirty="0">
                <a:solidFill>
                  <a:srgbClr val="FFFFFF"/>
                </a:solidFill>
                <a:latin typeface="Calibri"/>
                <a:cs typeface="Calibri"/>
              </a:rPr>
              <a:t>votre</a:t>
            </a:r>
            <a:r>
              <a:rPr sz="6000" b="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0" spc="-10" dirty="0">
                <a:solidFill>
                  <a:srgbClr val="FFFFFF"/>
                </a:solidFill>
                <a:latin typeface="Calibri"/>
                <a:cs typeface="Calibri"/>
              </a:rPr>
              <a:t>attention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36102" y="6427419"/>
            <a:ext cx="17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" y="1646173"/>
            <a:ext cx="470916" cy="33985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" y="2044319"/>
            <a:ext cx="8960612" cy="3398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00" y="2794126"/>
            <a:ext cx="5492496" cy="33985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4300" y="3544189"/>
            <a:ext cx="9029700" cy="33985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1600" y="900429"/>
            <a:ext cx="8704580" cy="404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94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NOUVEAUTES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sz="2400" b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</a:t>
            </a:r>
            <a:r>
              <a:rPr sz="2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CIRCULAIRE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12</a:t>
            </a:r>
            <a:r>
              <a:rPr sz="24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FEVRIER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2021</a:t>
            </a:r>
            <a:r>
              <a:rPr sz="2400" b="1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 marL="12700" marR="2220595" indent="313690">
              <a:lnSpc>
                <a:spcPts val="5910"/>
              </a:lnSpc>
              <a:spcBef>
                <a:spcPts val="310"/>
              </a:spcBef>
            </a:pPr>
            <a:r>
              <a:rPr sz="2400" spc="-5" dirty="0">
                <a:latin typeface="Arial MT"/>
                <a:cs typeface="Arial MT"/>
              </a:rPr>
              <a:t>Abrogation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circulaire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14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février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2017.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 la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nouvelle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formation.</a:t>
            </a:r>
            <a:endParaRPr sz="2400">
              <a:latin typeface="Arial MT"/>
              <a:cs typeface="Arial MT"/>
            </a:endParaRPr>
          </a:p>
          <a:p>
            <a:pPr marL="5356225">
              <a:lnSpc>
                <a:spcPts val="2375"/>
              </a:lnSpc>
            </a:pPr>
            <a:r>
              <a:rPr sz="2400" spc="-5" dirty="0">
                <a:latin typeface="Arial MT"/>
                <a:cs typeface="Arial MT"/>
              </a:rPr>
              <a:t>-SH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ou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2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CA-SH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sont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ts val="2825"/>
              </a:lnSpc>
            </a:pPr>
            <a:r>
              <a:rPr sz="2400" spc="-5" dirty="0">
                <a:latin typeface="Arial MT"/>
                <a:cs typeface="Arial MT"/>
              </a:rPr>
              <a:t>désormais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réputés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titulaires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CAPPEI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sans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épreuve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à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passer.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Arial MT"/>
              <a:cs typeface="Arial MT"/>
            </a:endParaRPr>
          </a:p>
          <a:p>
            <a:pPr marL="12700" marR="31750">
              <a:lnSpc>
                <a:spcPts val="2760"/>
              </a:lnSpc>
            </a:pPr>
            <a:r>
              <a:rPr sz="2400" spc="-5" dirty="0">
                <a:latin typeface="Arial MT"/>
                <a:cs typeface="Arial MT"/>
              </a:rPr>
              <a:t>des acquis de l’expérience professionnelle d’un enseignement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inclusif)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est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mise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 œuvre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5" dirty="0">
                <a:latin typeface="Arial MT"/>
                <a:cs typeface="Arial MT"/>
              </a:rPr>
              <a:t> compter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 la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rentrée 2021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pour la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session 2023-2024.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" y="1316482"/>
            <a:ext cx="8577580" cy="254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 algn="ctr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ADAPTATIONS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NOUVELLE-CALEDONIE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Arial"/>
              <a:cs typeface="Arial"/>
            </a:endParaRPr>
          </a:p>
          <a:p>
            <a:pPr marL="12700" marR="5080">
              <a:lnSpc>
                <a:spcPts val="2760"/>
              </a:lnSpc>
            </a:pPr>
            <a:r>
              <a:rPr sz="2400" spc="-5" dirty="0">
                <a:latin typeface="Arial MT"/>
                <a:cs typeface="Arial MT"/>
              </a:rPr>
              <a:t>•Avis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DENC-VR/DGE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d’ouverture des épreuves relatives au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certificat d’aptitude professionnelle </a:t>
            </a:r>
            <a:r>
              <a:rPr sz="2400" dirty="0">
                <a:latin typeface="Arial MT"/>
                <a:cs typeface="Arial MT"/>
              </a:rPr>
              <a:t>aux </a:t>
            </a:r>
            <a:r>
              <a:rPr sz="2400" spc="-5" dirty="0">
                <a:latin typeface="Arial MT"/>
                <a:cs typeface="Arial MT"/>
              </a:rPr>
              <a:t>pratiques de l’éducation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inclusive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(CAPPEI)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session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2024.</a:t>
            </a:r>
            <a:endParaRPr sz="2400">
              <a:latin typeface="Arial MT"/>
              <a:cs typeface="Arial MT"/>
            </a:endParaRPr>
          </a:p>
          <a:p>
            <a:pPr marL="12700" marR="302260" indent="85090">
              <a:lnSpc>
                <a:spcPts val="2760"/>
              </a:lnSpc>
              <a:spcBef>
                <a:spcPts val="384"/>
              </a:spcBef>
            </a:pPr>
            <a:r>
              <a:rPr sz="2400" spc="-5" dirty="0">
                <a:latin typeface="Arial MT"/>
                <a:cs typeface="Arial MT"/>
              </a:rPr>
              <a:t>•Création d’un </a:t>
            </a:r>
            <a:r>
              <a:rPr sz="2400" dirty="0">
                <a:latin typeface="Arial MT"/>
                <a:cs typeface="Arial MT"/>
              </a:rPr>
              <a:t>service </a:t>
            </a:r>
            <a:r>
              <a:rPr sz="2400" spc="-5" dirty="0">
                <a:latin typeface="Arial MT"/>
                <a:cs typeface="Arial MT"/>
              </a:rPr>
              <a:t>CAPPEI unique pour l’organisation de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l’examen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2524" y="487426"/>
            <a:ext cx="6650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UNE</a:t>
            </a:r>
            <a:r>
              <a:rPr spc="-225" dirty="0"/>
              <a:t> </a:t>
            </a:r>
            <a:r>
              <a:rPr spc="-5" dirty="0"/>
              <a:t>CERTIFICATION</a:t>
            </a:r>
            <a:r>
              <a:rPr spc="-229" dirty="0"/>
              <a:t> </a:t>
            </a:r>
            <a:r>
              <a:rPr spc="-10" dirty="0"/>
              <a:t>UNIQUE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35709"/>
            <a:ext cx="8032750" cy="408368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55600" marR="293370" indent="-342900">
              <a:lnSpc>
                <a:spcPts val="2870"/>
              </a:lnSpc>
              <a:spcBef>
                <a:spcPts val="20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Une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certification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commune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aux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enseignants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degré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et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2nd degré</a:t>
            </a:r>
            <a:endParaRPr sz="2400" dirty="0">
              <a:latin typeface="Calibri"/>
              <a:cs typeface="Calibri"/>
            </a:endParaRPr>
          </a:p>
          <a:p>
            <a:pPr marL="355600" marR="502284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Elle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destinée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attester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qualification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enseignants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appelés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</a:p>
          <a:p>
            <a:pPr marL="756285" marR="441959" lvl="1" indent="-287020">
              <a:lnSpc>
                <a:spcPct val="99800"/>
              </a:lnSpc>
              <a:spcBef>
                <a:spcPts val="515"/>
              </a:spcBef>
              <a:buFont typeface="Arial MT"/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Calibri"/>
                <a:cs typeface="Calibri"/>
              </a:rPr>
              <a:t>exercer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leurs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fonctions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dans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structures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(écoles,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établissements,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services </a:t>
            </a:r>
            <a:r>
              <a:rPr sz="2000" dirty="0">
                <a:latin typeface="Calibri"/>
                <a:cs typeface="Calibri"/>
              </a:rPr>
              <a:t>qui </a:t>
            </a:r>
            <a:r>
              <a:rPr sz="2000" spc="-5" dirty="0">
                <a:latin typeface="Calibri"/>
                <a:cs typeface="Calibri"/>
              </a:rPr>
              <a:t>accueillent des élèves </a:t>
            </a:r>
            <a:r>
              <a:rPr sz="2000" dirty="0">
                <a:latin typeface="Calibri"/>
                <a:cs typeface="Calibri"/>
              </a:rPr>
              <a:t>à BEP liés à une </a:t>
            </a:r>
            <a:r>
              <a:rPr sz="2000" spc="-5" dirty="0">
                <a:latin typeface="Calibri"/>
                <a:cs typeface="Calibri"/>
              </a:rPr>
              <a:t>situation </a:t>
            </a:r>
            <a:r>
              <a:rPr sz="2000" dirty="0">
                <a:latin typeface="Calibri"/>
                <a:cs typeface="Calibri"/>
              </a:rPr>
              <a:t>de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handicap,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grande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difficulté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scolaire,</a:t>
            </a:r>
            <a:r>
              <a:rPr sz="2000" dirty="0">
                <a:latin typeface="Calibri"/>
                <a:cs typeface="Calibri"/>
              </a:rPr>
              <a:t> à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une</a:t>
            </a:r>
            <a:r>
              <a:rPr sz="2000" dirty="0">
                <a:latin typeface="Calibri"/>
                <a:cs typeface="Calibri"/>
              </a:rPr>
              <a:t> maladie…</a:t>
            </a:r>
          </a:p>
          <a:p>
            <a:pPr marL="756285" marR="5080" lvl="1" indent="-287020">
              <a:lnSpc>
                <a:spcPct val="100000"/>
              </a:lnSpc>
              <a:spcBef>
                <a:spcPts val="490"/>
              </a:spcBef>
              <a:buFont typeface="Arial MT"/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alibri"/>
                <a:cs typeface="Calibri"/>
              </a:rPr>
              <a:t>contribuer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à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mission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prévention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difficultés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d’apprentissage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et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d’adaptation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l’enseignement</a:t>
            </a:r>
            <a:endParaRPr sz="2000" dirty="0">
              <a:latin typeface="Calibri"/>
              <a:cs typeface="Calibri"/>
            </a:endParaRPr>
          </a:p>
          <a:p>
            <a:pPr marL="353695" marR="749935" indent="-341630">
              <a:lnSpc>
                <a:spcPts val="3450"/>
              </a:lnSpc>
              <a:spcBef>
                <a:spcPts val="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So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intitulé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RTIFICAT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D’APT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TUDE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PROFES</a:t>
            </a:r>
            <a:r>
              <a:rPr sz="2400" spc="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IONNELLE  AUX</a:t>
            </a:r>
            <a:r>
              <a:rPr sz="2400" spc="-5" dirty="0">
                <a:latin typeface="Calibri"/>
                <a:cs typeface="Calibri"/>
              </a:rPr>
              <a:t> PRATIQUES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L’ÉDUCATION INCLUSIVE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(CAPPEI)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5104" y="147320"/>
            <a:ext cx="7738745" cy="13614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462280" marR="5080" indent="-450215">
              <a:lnSpc>
                <a:spcPts val="5230"/>
              </a:lnSpc>
              <a:spcBef>
                <a:spcPts val="254"/>
              </a:spcBef>
            </a:pPr>
            <a:r>
              <a:rPr dirty="0"/>
              <a:t>UNE</a:t>
            </a:r>
            <a:r>
              <a:rPr spc="-110" dirty="0"/>
              <a:t> </a:t>
            </a:r>
            <a:r>
              <a:rPr spc="-5" dirty="0"/>
              <a:t>FORMATION</a:t>
            </a:r>
            <a:r>
              <a:rPr spc="-125" dirty="0"/>
              <a:t> </a:t>
            </a:r>
            <a:r>
              <a:rPr spc="-5" dirty="0"/>
              <a:t>DE</a:t>
            </a:r>
            <a:r>
              <a:rPr spc="-114" dirty="0"/>
              <a:t> </a:t>
            </a:r>
            <a:r>
              <a:rPr spc="-5" dirty="0"/>
              <a:t>400</a:t>
            </a:r>
            <a:r>
              <a:rPr spc="-130" dirty="0"/>
              <a:t> </a:t>
            </a:r>
            <a:r>
              <a:rPr spc="-15" dirty="0"/>
              <a:t>HEURES </a:t>
            </a:r>
            <a:r>
              <a:rPr spc="-980" dirty="0"/>
              <a:t> </a:t>
            </a:r>
            <a:r>
              <a:rPr spc="-5" dirty="0"/>
              <a:t>VALORISANTE</a:t>
            </a:r>
            <a:r>
              <a:rPr spc="-220" dirty="0"/>
              <a:t> </a:t>
            </a:r>
            <a:r>
              <a:rPr spc="-10" dirty="0"/>
              <a:t>ET</a:t>
            </a:r>
            <a:r>
              <a:rPr spc="-200" dirty="0"/>
              <a:t> </a:t>
            </a:r>
            <a:r>
              <a:rPr spc="-10" dirty="0"/>
              <a:t>COHÉRENTE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758"/>
            <a:ext cx="8078470" cy="400557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0" marR="39370" indent="-342900" algn="just">
              <a:lnSpc>
                <a:spcPct val="100899"/>
              </a:lnSpc>
              <a:spcBef>
                <a:spcPts val="7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Une entrée </a:t>
            </a:r>
            <a:r>
              <a:rPr sz="2400" spc="-5" dirty="0">
                <a:latin typeface="Calibri"/>
                <a:cs typeface="Calibri"/>
              </a:rPr>
              <a:t>par des dispositifs (modules) </a:t>
            </a:r>
            <a:r>
              <a:rPr sz="2400" dirty="0">
                <a:latin typeface="Calibri"/>
                <a:cs typeface="Calibri"/>
              </a:rPr>
              <a:t>et </a:t>
            </a:r>
            <a:r>
              <a:rPr sz="2400" spc="-5" dirty="0">
                <a:latin typeface="Calibri"/>
                <a:cs typeface="Calibri"/>
              </a:rPr>
              <a:t>non par des </a:t>
            </a:r>
            <a:r>
              <a:rPr sz="2400" spc="-15" dirty="0">
                <a:latin typeface="Calibri"/>
                <a:cs typeface="Calibri"/>
              </a:rPr>
              <a:t>types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troubles</a:t>
            </a:r>
            <a:endParaRPr sz="2400">
              <a:latin typeface="Calibri"/>
              <a:cs typeface="Calibri"/>
            </a:endParaRPr>
          </a:p>
          <a:p>
            <a:pPr marL="755015" lvl="1" indent="-285750" algn="just">
              <a:lnSpc>
                <a:spcPct val="100000"/>
              </a:lnSpc>
              <a:spcBef>
                <a:spcPts val="434"/>
              </a:spcBef>
              <a:buFont typeface="Arial MT"/>
              <a:buChar char="–"/>
              <a:tabLst>
                <a:tab pos="755650" algn="l"/>
              </a:tabLst>
            </a:pPr>
            <a:r>
              <a:rPr sz="2000" spc="-5" dirty="0">
                <a:latin typeface="Calibri"/>
                <a:cs typeface="Calibri"/>
              </a:rPr>
              <a:t>des modules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tronc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commun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(1er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degrés)</a:t>
            </a:r>
            <a:r>
              <a:rPr sz="2000" dirty="0">
                <a:latin typeface="Calibri"/>
                <a:cs typeface="Calibri"/>
              </a:rPr>
              <a:t> -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144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heures</a:t>
            </a:r>
            <a:endParaRPr sz="2000">
              <a:latin typeface="Calibri"/>
              <a:cs typeface="Calibri"/>
            </a:endParaRPr>
          </a:p>
          <a:p>
            <a:pPr marL="755015" lvl="1" indent="-285750" algn="just">
              <a:lnSpc>
                <a:spcPct val="100000"/>
              </a:lnSpc>
              <a:spcBef>
                <a:spcPts val="465"/>
              </a:spcBef>
              <a:buFont typeface="Arial MT"/>
              <a:buChar char="–"/>
              <a:tabLst>
                <a:tab pos="755650" algn="l"/>
              </a:tabLst>
            </a:pPr>
            <a:r>
              <a:rPr sz="2000" spc="-5" dirty="0">
                <a:latin typeface="Calibri"/>
                <a:cs typeface="Calibri"/>
              </a:rPr>
              <a:t>des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modules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d’approfondissement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52h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104</a:t>
            </a:r>
            <a:r>
              <a:rPr sz="20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heures</a:t>
            </a:r>
            <a:endParaRPr sz="2000">
              <a:latin typeface="Calibri"/>
              <a:cs typeface="Calibri"/>
            </a:endParaRPr>
          </a:p>
          <a:p>
            <a:pPr marL="756285" marR="9525" lvl="1" indent="-287020" algn="just">
              <a:lnSpc>
                <a:spcPts val="2390"/>
              </a:lnSpc>
              <a:spcBef>
                <a:spcPts val="580"/>
              </a:spcBef>
              <a:buFont typeface="Arial MT"/>
              <a:buChar char="–"/>
              <a:tabLst>
                <a:tab pos="755650" algn="l"/>
              </a:tabLst>
            </a:pPr>
            <a:r>
              <a:rPr sz="2000" spc="-5" dirty="0">
                <a:latin typeface="Calibri"/>
                <a:cs typeface="Calibri"/>
              </a:rPr>
              <a:t>des</a:t>
            </a:r>
            <a:r>
              <a:rPr sz="2000" dirty="0">
                <a:latin typeface="Calibri"/>
                <a:cs typeface="Calibri"/>
              </a:rPr>
              <a:t> modules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professionnalisation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dans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l’emploi</a:t>
            </a:r>
            <a:r>
              <a:rPr sz="2000" dirty="0">
                <a:latin typeface="Calibri"/>
                <a:cs typeface="Calibri"/>
              </a:rPr>
              <a:t> -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52h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52 </a:t>
            </a:r>
            <a:r>
              <a:rPr sz="2000" spc="-4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heures</a:t>
            </a:r>
            <a:endParaRPr sz="2000">
              <a:latin typeface="Calibri"/>
              <a:cs typeface="Calibri"/>
            </a:endParaRPr>
          </a:p>
          <a:p>
            <a:pPr marL="756285" marR="5080" lvl="1" indent="-287020" algn="just">
              <a:lnSpc>
                <a:spcPct val="99700"/>
              </a:lnSpc>
              <a:spcBef>
                <a:spcPts val="409"/>
              </a:spcBef>
              <a:buFont typeface="Arial MT"/>
              <a:buChar char="–"/>
              <a:tabLst>
                <a:tab pos="813435" algn="l"/>
              </a:tabLst>
            </a:pPr>
            <a:r>
              <a:rPr dirty="0"/>
              <a:t>	</a:t>
            </a:r>
            <a:r>
              <a:rPr sz="2000" spc="-5" dirty="0">
                <a:latin typeface="Calibri"/>
                <a:cs typeface="Calibri"/>
              </a:rPr>
              <a:t>un accès de droit </a:t>
            </a:r>
            <a:r>
              <a:rPr sz="2000" dirty="0">
                <a:latin typeface="Calibri"/>
                <a:cs typeface="Calibri"/>
              </a:rPr>
              <a:t>à </a:t>
            </a:r>
            <a:r>
              <a:rPr sz="2000" spc="-5" dirty="0">
                <a:latin typeface="Calibri"/>
                <a:cs typeface="Calibri"/>
              </a:rPr>
              <a:t>des modules de formation d’initiative nationale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(complément</a:t>
            </a:r>
            <a:r>
              <a:rPr sz="2000" dirty="0">
                <a:latin typeface="Calibri"/>
                <a:cs typeface="Calibri"/>
              </a:rPr>
              <a:t> à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formation)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pour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candidats</a:t>
            </a:r>
            <a:r>
              <a:rPr sz="2000" dirty="0">
                <a:latin typeface="Calibri"/>
                <a:cs typeface="Calibri"/>
              </a:rPr>
              <a:t> reçus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à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certification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100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heures sur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ans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b="1" dirty="0">
                <a:latin typeface="Calibri"/>
                <a:cs typeface="Calibri"/>
              </a:rPr>
              <a:t>La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logique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d’une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professionnalisation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qui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se</a:t>
            </a:r>
            <a:r>
              <a:rPr sz="2400" b="1" spc="-15" dirty="0">
                <a:latin typeface="Calibri"/>
                <a:cs typeface="Calibri"/>
              </a:rPr>
              <a:t> construit…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9144000" cy="6720840"/>
            <a:chOff x="0" y="12"/>
            <a:chExt cx="9144000" cy="67208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"/>
              <a:ext cx="9144000" cy="672084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166942"/>
              <a:ext cx="6213856" cy="53322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78025" y="2080386"/>
            <a:ext cx="61690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</a:rPr>
              <a:t>L’EXAMEN</a:t>
            </a:r>
            <a:r>
              <a:rPr sz="5400" spc="-229" dirty="0">
                <a:solidFill>
                  <a:srgbClr val="FFFFFF"/>
                </a:solidFill>
              </a:rPr>
              <a:t> </a:t>
            </a:r>
            <a:r>
              <a:rPr sz="5400" dirty="0">
                <a:solidFill>
                  <a:srgbClr val="FFFFFF"/>
                </a:solidFill>
              </a:rPr>
              <a:t>DU</a:t>
            </a:r>
            <a:r>
              <a:rPr sz="5400" spc="-235" dirty="0">
                <a:solidFill>
                  <a:srgbClr val="FFFFFF"/>
                </a:solidFill>
              </a:rPr>
              <a:t> </a:t>
            </a:r>
            <a:r>
              <a:rPr sz="5400" spc="-15" dirty="0">
                <a:solidFill>
                  <a:srgbClr val="FFFFFF"/>
                </a:solidFill>
              </a:rPr>
              <a:t>CAPPEI</a:t>
            </a:r>
            <a:endParaRPr sz="5400"/>
          </a:p>
        </p:txBody>
      </p:sp>
      <p:sp>
        <p:nvSpPr>
          <p:cNvPr id="6" name="object 6"/>
          <p:cNvSpPr txBox="1"/>
          <p:nvPr/>
        </p:nvSpPr>
        <p:spPr>
          <a:xfrm>
            <a:off x="2890773" y="2907919"/>
            <a:ext cx="3345815" cy="150177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10820" marR="208279" indent="-1270" algn="ctr">
              <a:lnSpc>
                <a:spcPts val="3820"/>
              </a:lnSpc>
              <a:spcBef>
                <a:spcPts val="245"/>
              </a:spcBef>
            </a:pPr>
            <a:r>
              <a:rPr sz="3200" spc="-5" dirty="0">
                <a:latin typeface="Calibri"/>
                <a:cs typeface="Calibri"/>
              </a:rPr>
              <a:t>LES ÉPREUVES </a:t>
            </a:r>
            <a:r>
              <a:rPr sz="3200" dirty="0">
                <a:latin typeface="Calibri"/>
                <a:cs typeface="Calibri"/>
              </a:rPr>
              <a:t> QUI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CONDUISENT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ts val="3835"/>
              </a:lnSpc>
            </a:pPr>
            <a:r>
              <a:rPr sz="3200" dirty="0">
                <a:latin typeface="Calibri"/>
                <a:cs typeface="Calibri"/>
              </a:rPr>
              <a:t>À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 </a:t>
            </a:r>
            <a:r>
              <a:rPr sz="3200" spc="-15" dirty="0">
                <a:latin typeface="Calibri"/>
                <a:cs typeface="Calibri"/>
              </a:rPr>
              <a:t>CERTIFICATION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3826" y="6425895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855" y="93980"/>
            <a:ext cx="7900034" cy="1354088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065" marR="5080" algn="ctr">
              <a:lnSpc>
                <a:spcPct val="98000"/>
              </a:lnSpc>
              <a:spcBef>
                <a:spcPts val="209"/>
              </a:spcBef>
            </a:pPr>
            <a:r>
              <a:rPr spc="-5" dirty="0" smtClean="0"/>
              <a:t>COMMISSION</a:t>
            </a:r>
            <a:r>
              <a:rPr spc="-10" dirty="0" smtClean="0"/>
              <a:t> </a:t>
            </a:r>
            <a:r>
              <a:rPr spc="-980" dirty="0" smtClean="0"/>
              <a:t> </a:t>
            </a:r>
            <a:r>
              <a:rPr spc="-5" dirty="0" smtClean="0"/>
              <a:t>DÉSIGNÉE </a:t>
            </a:r>
            <a:r>
              <a:rPr spc="-5" dirty="0"/>
              <a:t>PAR LE JURY </a:t>
            </a:r>
            <a:r>
              <a:rPr dirty="0"/>
              <a:t> </a:t>
            </a:r>
            <a:r>
              <a:rPr spc="-15" dirty="0"/>
              <a:t>ACADÉMIQUE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4227" y="2286126"/>
            <a:ext cx="8049259" cy="29800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Extrait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l’article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l’arrêté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10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février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2017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4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membres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2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un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ASH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IA-IPR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chargé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d’une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mission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ASH</a:t>
            </a:r>
            <a:endParaRPr sz="2000">
              <a:latin typeface="Calibri"/>
              <a:cs typeface="Calibri"/>
            </a:endParaRPr>
          </a:p>
          <a:p>
            <a:pPr marL="756285" marR="5080" lvl="1" indent="-287020">
              <a:lnSpc>
                <a:spcPts val="2390"/>
              </a:lnSpc>
              <a:spcBef>
                <a:spcPts val="560"/>
              </a:spcBef>
              <a:buFont typeface="Arial MT"/>
              <a:buChar char="–"/>
              <a:tabLst>
                <a:tab pos="756285" algn="l"/>
                <a:tab pos="756920" algn="l"/>
                <a:tab pos="1158875" algn="l"/>
                <a:tab pos="1644650" algn="l"/>
                <a:tab pos="2477135" algn="l"/>
                <a:tab pos="2873375" algn="l"/>
                <a:tab pos="4603750" algn="l"/>
                <a:tab pos="5005705" algn="l"/>
                <a:tab pos="5484495" algn="l"/>
                <a:tab pos="6216015" algn="l"/>
                <a:tab pos="6617334" algn="l"/>
                <a:tab pos="7019290" algn="l"/>
                <a:tab pos="7776845" algn="l"/>
              </a:tabLst>
            </a:pPr>
            <a:r>
              <a:rPr sz="2000" dirty="0">
                <a:latin typeface="Calibri"/>
                <a:cs typeface="Calibri"/>
              </a:rPr>
              <a:t>un	IEN	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é	de	l’ense</a:t>
            </a:r>
            <a:r>
              <a:rPr sz="2000" spc="-10" dirty="0">
                <a:latin typeface="Calibri"/>
                <a:cs typeface="Calibri"/>
              </a:rPr>
              <a:t>ig</a:t>
            </a:r>
            <a:r>
              <a:rPr sz="2000" spc="-5" dirty="0">
                <a:latin typeface="Calibri"/>
                <a:cs typeface="Calibri"/>
              </a:rPr>
              <a:t>nemen</a:t>
            </a:r>
            <a:r>
              <a:rPr sz="2000" dirty="0">
                <a:latin typeface="Calibri"/>
                <a:cs typeface="Calibri"/>
              </a:rPr>
              <a:t>t	du	</a:t>
            </a:r>
            <a:r>
              <a:rPr sz="2000" spc="-10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er	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gré	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	un	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IPR	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  </a:t>
            </a:r>
            <a:r>
              <a:rPr sz="2000" spc="-5" dirty="0">
                <a:latin typeface="Calibri"/>
                <a:cs typeface="Calibri"/>
              </a:rPr>
              <a:t>discipline </a:t>
            </a:r>
            <a:r>
              <a:rPr sz="2000" spc="-10" dirty="0">
                <a:latin typeface="Calibri"/>
                <a:cs typeface="Calibri"/>
              </a:rPr>
              <a:t>ou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IEN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ET-EG</a:t>
            </a:r>
            <a:endParaRPr sz="2000">
              <a:latin typeface="Calibri"/>
              <a:cs typeface="Calibri"/>
            </a:endParaRPr>
          </a:p>
          <a:p>
            <a:pPr marL="756285" marR="14604" lvl="1" indent="-287020">
              <a:lnSpc>
                <a:spcPct val="100499"/>
              </a:lnSpc>
              <a:spcBef>
                <a:spcPts val="44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un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formateur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conseiller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pédagogique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impliqué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dans</a:t>
            </a:r>
            <a:r>
              <a:rPr sz="2000" spc="-10" dirty="0">
                <a:latin typeface="Calibri"/>
                <a:cs typeface="Calibri"/>
              </a:rPr>
              <a:t> la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formation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(mais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n’ayant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suivi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candidat)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2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un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enseignant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spécialisé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parcours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formation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529" y="341121"/>
            <a:ext cx="42284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ÉPREUVE</a:t>
            </a:r>
            <a:r>
              <a:rPr spc="-85" dirty="0"/>
              <a:t> </a:t>
            </a:r>
            <a:r>
              <a:rPr dirty="0"/>
              <a:t>1</a:t>
            </a:r>
            <a:r>
              <a:rPr spc="-40" dirty="0"/>
              <a:t> </a:t>
            </a:r>
            <a:r>
              <a:rPr spc="-10" dirty="0"/>
              <a:t>(1H30)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35709"/>
            <a:ext cx="1925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  <a:tab pos="1061085" algn="l"/>
              </a:tabLst>
            </a:pPr>
            <a:r>
              <a:rPr sz="2400" spc="-30" dirty="0">
                <a:latin typeface="Calibri"/>
                <a:cs typeface="Calibri"/>
              </a:rPr>
              <a:t>U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0838" y="1235709"/>
            <a:ext cx="5967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5464" algn="l"/>
                <a:tab pos="2570480" algn="l"/>
                <a:tab pos="3088640" algn="l"/>
                <a:tab pos="4164329" algn="l"/>
                <a:tab pos="5356225" algn="l"/>
                <a:tab pos="5648960" algn="l"/>
              </a:tabLst>
            </a:pP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iq</a:t>
            </a:r>
            <a:r>
              <a:rPr sz="2400" spc="-5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v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c	</a:t>
            </a:r>
            <a:r>
              <a:rPr sz="2400" spc="-40" dirty="0">
                <a:latin typeface="Calibri"/>
                <a:cs typeface="Calibri"/>
              </a:rPr>
              <a:t>u</a:t>
            </a:r>
            <a:r>
              <a:rPr sz="2400" dirty="0">
                <a:latin typeface="Calibri"/>
                <a:cs typeface="Calibri"/>
              </a:rPr>
              <a:t>n	</a:t>
            </a:r>
            <a:r>
              <a:rPr sz="2400" spc="-15" dirty="0">
                <a:latin typeface="Calibri"/>
                <a:cs typeface="Calibri"/>
              </a:rPr>
              <a:t>g</a:t>
            </a:r>
            <a:r>
              <a:rPr sz="2400" spc="-10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o</a:t>
            </a:r>
            <a:r>
              <a:rPr sz="2400" spc="-15" dirty="0">
                <a:latin typeface="Calibri"/>
                <a:cs typeface="Calibri"/>
              </a:rPr>
              <a:t>up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15" dirty="0">
                <a:latin typeface="Calibri"/>
                <a:cs typeface="Calibri"/>
              </a:rPr>
              <a:t>d’</a:t>
            </a:r>
            <a:r>
              <a:rPr sz="2400" dirty="0">
                <a:latin typeface="Calibri"/>
                <a:cs typeface="Calibri"/>
              </a:rPr>
              <a:t>é</a:t>
            </a:r>
            <a:r>
              <a:rPr sz="2400" spc="-2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è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es	-	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26413"/>
            <a:ext cx="7918450" cy="383095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Suivie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d’un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entretien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commission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45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minutes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00">
              <a:latin typeface="Calibri"/>
              <a:cs typeface="Calibri"/>
            </a:endParaRPr>
          </a:p>
          <a:p>
            <a:pPr marL="151130" algn="ctr">
              <a:lnSpc>
                <a:spcPct val="100000"/>
              </a:lnSpc>
            </a:pP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évaluer,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situation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professionnelle,</a:t>
            </a:r>
            <a:endParaRPr sz="2400">
              <a:latin typeface="Calibri"/>
              <a:cs typeface="Calibri"/>
            </a:endParaRPr>
          </a:p>
          <a:p>
            <a:pPr marL="411480" marR="253365" indent="-2540" algn="ctr">
              <a:lnSpc>
                <a:spcPct val="109600"/>
              </a:lnSpc>
              <a:spcBef>
                <a:spcPts val="315"/>
              </a:spcBef>
            </a:pPr>
            <a:r>
              <a:rPr sz="2400" i="1" dirty="0">
                <a:latin typeface="Calibri"/>
                <a:cs typeface="Calibri"/>
              </a:rPr>
              <a:t>les </a:t>
            </a:r>
            <a:r>
              <a:rPr sz="2400" i="1" spc="-5" dirty="0">
                <a:latin typeface="Calibri"/>
                <a:cs typeface="Calibri"/>
              </a:rPr>
              <a:t>compétences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pédagogiques spécifiques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du candidat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expliquer,</a:t>
            </a:r>
            <a:r>
              <a:rPr sz="2400" i="1" spc="-10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dans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son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contexte</a:t>
            </a:r>
            <a:r>
              <a:rPr sz="2400" i="1" spc="-10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d’exercice,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le</a:t>
            </a:r>
            <a:r>
              <a:rPr sz="2400" i="1" spc="-9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choix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</a:t>
            </a:r>
            <a:r>
              <a:rPr sz="2400" i="1" spc="-8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ses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démarches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répondre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aux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besoins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des</a:t>
            </a:r>
            <a:r>
              <a:rPr sz="2400" i="1" spc="-5" dirty="0">
                <a:latin typeface="Calibri"/>
                <a:cs typeface="Calibri"/>
              </a:rPr>
              <a:t> élèves,</a:t>
            </a:r>
            <a:endParaRPr sz="2400">
              <a:latin typeface="Calibri"/>
              <a:cs typeface="Calibri"/>
            </a:endParaRPr>
          </a:p>
          <a:p>
            <a:pPr marL="163195" marR="5080" algn="ctr">
              <a:lnSpc>
                <a:spcPct val="100000"/>
              </a:lnSpc>
              <a:spcBef>
                <a:spcPts val="585"/>
              </a:spcBef>
            </a:pPr>
            <a:r>
              <a:rPr sz="2400" i="1" spc="-5" dirty="0">
                <a:latin typeface="Calibri"/>
                <a:cs typeface="Calibri"/>
              </a:rPr>
              <a:t>pour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analyser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sa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pratique</a:t>
            </a:r>
            <a:r>
              <a:rPr sz="2400" i="1" dirty="0">
                <a:latin typeface="Calibri"/>
                <a:cs typeface="Calibri"/>
              </a:rPr>
              <a:t> par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référence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aux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aspects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théoriques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et institutionnels, </a:t>
            </a:r>
            <a:r>
              <a:rPr sz="2400" i="1" spc="-10" dirty="0">
                <a:latin typeface="Calibri"/>
                <a:cs typeface="Calibri"/>
              </a:rPr>
              <a:t>notamment</a:t>
            </a:r>
            <a:r>
              <a:rPr sz="2400" i="1" spc="-5" dirty="0">
                <a:latin typeface="Calibri"/>
                <a:cs typeface="Calibri"/>
              </a:rPr>
              <a:t> de l’éducation inclusive.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1811</Words>
  <Application>Microsoft Office PowerPoint</Application>
  <PresentationFormat>Affichage à l'écran (4:3)</PresentationFormat>
  <Paragraphs>221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Office Theme</vt:lpstr>
      <vt:lpstr>CAPPEI</vt:lpstr>
      <vt:lpstr> TEXTES REGLEMENTAIRES</vt:lpstr>
      <vt:lpstr>Présentation PowerPoint</vt:lpstr>
      <vt:lpstr>Présentation PowerPoint</vt:lpstr>
      <vt:lpstr>UNE CERTIFICATION UNIQUE</vt:lpstr>
      <vt:lpstr>UNE FORMATION DE 400 HEURES  VALORISANTE ET COHÉRENTE</vt:lpstr>
      <vt:lpstr>L’EXAMEN DU CAPPEI</vt:lpstr>
      <vt:lpstr>COMMISSION  DÉSIGNÉE PAR LE JURY  ACADÉMIQUE</vt:lpstr>
      <vt:lpstr>ÉPREUVE 1 (1H30)</vt:lpstr>
      <vt:lpstr>ÉPREUVE 2 (1H)</vt:lpstr>
      <vt:lpstr>ÉPREUVE 3 (30 MINUTES)</vt:lpstr>
      <vt:lpstr>DURÉE TOTALE DE L’EXAMEN  (3 ÉPREUVES)</vt:lpstr>
      <vt:lpstr>NOTATION</vt:lpstr>
      <vt:lpstr>Merci de votre attention</vt:lpstr>
      <vt:lpstr>LES ATTENDUS POUR CHAQUE EPREUVE</vt:lpstr>
      <vt:lpstr>RÉFÉRENTIEL DE COMPÉTENCES</vt:lpstr>
      <vt:lpstr>LA GRILLE D’AIDE À L’ÉVALUATION</vt:lpstr>
      <vt:lpstr>ÉPREUVE 1 (1H30)</vt:lpstr>
      <vt:lpstr>ÉPREUVE 1 : séance</vt:lpstr>
      <vt:lpstr>ÉPREUVE 1 : entretien</vt:lpstr>
      <vt:lpstr>ÉPREUVE 2 (1H)</vt:lpstr>
      <vt:lpstr>GRILLE EVALUATION ÉPREUVE 2</vt:lpstr>
      <vt:lpstr>GRILLE EVALUATION ÉPREUVE 2</vt:lpstr>
      <vt:lpstr>ÉPREUVE 3 (30 MINUTES)</vt:lpstr>
      <vt:lpstr>GRILLE EVALUATION ÉPREUVE 3</vt:lpstr>
      <vt:lpstr>EVALUATION ÉPREUVE 3 (Echange)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BILANS DISPOSITIFS 2017</dc:title>
  <dc:creator>Virginie Gerber-Dausque</dc:creator>
  <cp:lastModifiedBy>Philippe GUAENERE</cp:lastModifiedBy>
  <cp:revision>7</cp:revision>
  <dcterms:created xsi:type="dcterms:W3CDTF">2023-11-29T03:28:15Z</dcterms:created>
  <dcterms:modified xsi:type="dcterms:W3CDTF">2023-11-29T04:15:24Z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2023-11-29T00:00:00Z</vt:filetime>
  </property>
</Properties>
</file>